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3"/>
  </p:notesMasterIdLst>
  <p:sldIdLst>
    <p:sldId id="256" r:id="rId2"/>
    <p:sldId id="449" r:id="rId3"/>
    <p:sldId id="440" r:id="rId4"/>
    <p:sldId id="454" r:id="rId5"/>
    <p:sldId id="443" r:id="rId6"/>
    <p:sldId id="381" r:id="rId7"/>
    <p:sldId id="444" r:id="rId8"/>
    <p:sldId id="445" r:id="rId9"/>
    <p:sldId id="383" r:id="rId10"/>
    <p:sldId id="384" r:id="rId11"/>
    <p:sldId id="385" r:id="rId12"/>
    <p:sldId id="386" r:id="rId13"/>
    <p:sldId id="387" r:id="rId14"/>
    <p:sldId id="388" r:id="rId15"/>
    <p:sldId id="389" r:id="rId16"/>
    <p:sldId id="390" r:id="rId17"/>
    <p:sldId id="391" r:id="rId18"/>
    <p:sldId id="392" r:id="rId19"/>
    <p:sldId id="393" r:id="rId20"/>
    <p:sldId id="394" r:id="rId21"/>
    <p:sldId id="395" r:id="rId22"/>
    <p:sldId id="396" r:id="rId23"/>
    <p:sldId id="397" r:id="rId24"/>
    <p:sldId id="398" r:id="rId25"/>
    <p:sldId id="399" r:id="rId26"/>
    <p:sldId id="400" r:id="rId27"/>
    <p:sldId id="401" r:id="rId28"/>
    <p:sldId id="402" r:id="rId29"/>
    <p:sldId id="403" r:id="rId30"/>
    <p:sldId id="404" r:id="rId31"/>
    <p:sldId id="405" r:id="rId32"/>
    <p:sldId id="406" r:id="rId33"/>
    <p:sldId id="407" r:id="rId34"/>
    <p:sldId id="408" r:id="rId35"/>
    <p:sldId id="409" r:id="rId36"/>
    <p:sldId id="410" r:id="rId37"/>
    <p:sldId id="411" r:id="rId38"/>
    <p:sldId id="412" r:id="rId39"/>
    <p:sldId id="413" r:id="rId40"/>
    <p:sldId id="414" r:id="rId41"/>
    <p:sldId id="415" r:id="rId42"/>
    <p:sldId id="416" r:id="rId43"/>
    <p:sldId id="417" r:id="rId44"/>
    <p:sldId id="418" r:id="rId45"/>
    <p:sldId id="419" r:id="rId46"/>
    <p:sldId id="420" r:id="rId47"/>
    <p:sldId id="421" r:id="rId48"/>
    <p:sldId id="422" r:id="rId49"/>
    <p:sldId id="372" r:id="rId50"/>
    <p:sldId id="446" r:id="rId51"/>
    <p:sldId id="447" r:id="rId52"/>
    <p:sldId id="448" r:id="rId53"/>
    <p:sldId id="453" r:id="rId54"/>
    <p:sldId id="451" r:id="rId55"/>
    <p:sldId id="423" r:id="rId56"/>
    <p:sldId id="424" r:id="rId57"/>
    <p:sldId id="425" r:id="rId58"/>
    <p:sldId id="426" r:id="rId59"/>
    <p:sldId id="427" r:id="rId60"/>
    <p:sldId id="428" r:id="rId61"/>
    <p:sldId id="429" r:id="rId62"/>
    <p:sldId id="430" r:id="rId63"/>
    <p:sldId id="431" r:id="rId64"/>
    <p:sldId id="432" r:id="rId65"/>
    <p:sldId id="433" r:id="rId66"/>
    <p:sldId id="434" r:id="rId67"/>
    <p:sldId id="435" r:id="rId68"/>
    <p:sldId id="436" r:id="rId69"/>
    <p:sldId id="437" r:id="rId70"/>
    <p:sldId id="438" r:id="rId71"/>
    <p:sldId id="367" r:id="rId7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2359A"/>
    <a:srgbClr val="EAF282"/>
    <a:srgbClr val="FFFF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51" autoAdjust="0"/>
    <p:restoredTop sz="94640" autoAdjust="0"/>
  </p:normalViewPr>
  <p:slideViewPr>
    <p:cSldViewPr>
      <p:cViewPr varScale="1">
        <p:scale>
          <a:sx n="80" d="100"/>
          <a:sy n="80" d="100"/>
        </p:scale>
        <p:origin x="111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7A60C82-91A9-4E6D-B61C-24370D88747F}" type="datetimeFigureOut">
              <a:rPr lang="en-US"/>
              <a:pPr>
                <a:defRPr/>
              </a:pPr>
              <a:t>10/18/2019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E5A7491-C8BE-4AB9-B840-AA8FE4EB627C}" type="slidenum">
              <a:rPr lang="en-US"/>
              <a:pPr>
                <a:defRPr/>
              </a:pPr>
              <a:t>‹#›</a:t>
            </a:fld>
            <a:endParaRPr lang="en-US" dirty="0"/>
          </a:p>
        </p:txBody>
      </p:sp>
    </p:spTree>
    <p:extLst>
      <p:ext uri="{BB962C8B-B14F-4D97-AF65-F5344CB8AC3E}">
        <p14:creationId xmlns:p14="http://schemas.microsoft.com/office/powerpoint/2010/main" val="10818256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E5A7491-C8BE-4AB9-B840-AA8FE4EB627C}" type="slidenum">
              <a:rPr lang="en-US" smtClean="0"/>
              <a:pPr>
                <a:defRPr/>
              </a:pPr>
              <a:t>16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fld id="{1133CE76-0240-4133-BF85-4E93555EDC6D}" type="datetimeFigureOut">
              <a:rPr lang="en-US" smtClean="0"/>
              <a:pPr>
                <a:defRPr/>
              </a:pPr>
              <a:t>10/18/2019</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BBCAC81A-49CE-4632-9864-92B04F45CCB0}"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7EC35614-97EB-464E-BD4E-35D648486056}" type="datetimeFigureOut">
              <a:rPr lang="en-US" smtClean="0"/>
              <a:pPr>
                <a:defRPr/>
              </a:pPr>
              <a:t>10/18/2019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9275AF5-1447-4EF7-9C9D-BA452771E6E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97084E4C-EF78-4A0D-8778-C68BD699AFD4}" type="datetimeFigureOut">
              <a:rPr lang="en-US" smtClean="0"/>
              <a:pPr>
                <a:defRPr/>
              </a:pPr>
              <a:t>10/18/2019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37BC76E-E995-4BC2-BD77-94D8C44FE674}"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DA321ADE-3932-410E-B1BF-5837FE56E86A}" type="datetimeFigureOut">
              <a:rPr lang="en-US" smtClean="0"/>
              <a:pPr>
                <a:defRPr/>
              </a:pPr>
              <a:t>10/18/2019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2DB327E-9840-49E4-8A34-1FF37062CFC0}" type="slidenum">
              <a:rPr lang="en-US" smtClean="0"/>
              <a:pPr>
                <a:defRPr/>
              </a:pPr>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BFF1675E-86C9-4BB4-9053-EADBC9437199}" type="datetimeFigureOut">
              <a:rPr lang="en-US" smtClean="0"/>
              <a:pPr>
                <a:defRPr/>
              </a:pPr>
              <a:t>10/18/2019</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7A474F4-5ED0-4302-AD23-36CB1CF77BAB}" type="slidenum">
              <a:rPr lang="en-US" smtClean="0"/>
              <a:pPr>
                <a:defRPr/>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639B7FCE-F592-4F5B-988A-0DFAF4A4CA65}" type="datetimeFigureOut">
              <a:rPr lang="en-US" smtClean="0"/>
              <a:pPr>
                <a:defRPr/>
              </a:pPr>
              <a:t>10/18/2019</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62EB36F8-5264-4BE7-AC58-91F1AAAF9A3E}" type="slidenum">
              <a:rPr lang="en-US" smtClean="0"/>
              <a:pPr>
                <a:defRPr/>
              </a:pPr>
              <a:t>‹#›</a:t>
            </a:fld>
            <a:endParaRPr lang="en-US" dirty="0"/>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8A75E626-E928-40AD-A2E9-9CA08F3105A8}" type="datetimeFigureOut">
              <a:rPr lang="en-US" smtClean="0"/>
              <a:pPr>
                <a:defRPr/>
              </a:pPr>
              <a:t>10/18/2019</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72BD47A6-1E04-4CF1-9F59-965946682011}"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20B54616-4BBC-4CE6-93C9-2C26808EA970}" type="datetimeFigureOut">
              <a:rPr lang="en-US" smtClean="0"/>
              <a:pPr>
                <a:defRPr/>
              </a:pPr>
              <a:t>10/18/2019</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9471B11A-34E7-446C-A547-EE392356481A}" type="slidenum">
              <a:rPr lang="en-US" smtClean="0"/>
              <a:pPr>
                <a:defRPr/>
              </a:pPr>
              <a:t>‹#›</a:t>
            </a:fld>
            <a:endParaRPr lang="en-US" dirty="0"/>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07A097-F432-4B4D-A56B-DA7E319BF1C7}" type="datetimeFigureOut">
              <a:rPr lang="en-US" smtClean="0"/>
              <a:pPr>
                <a:defRPr/>
              </a:pPr>
              <a:t>10/18/2019</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BC4C6BE7-283E-4FA1-B23E-A6DB6156FC1B}"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pPr>
              <a:defRPr/>
            </a:pPr>
            <a:fld id="{20D3A59B-D233-4CC1-8FC5-F524F0E1DC22}" type="datetimeFigureOut">
              <a:rPr lang="en-US" smtClean="0"/>
              <a:pPr>
                <a:defRPr/>
              </a:pPr>
              <a:t>10/18/2019</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54E38616-12FF-494F-A965-DB19A95156AA}"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fld id="{657C0AC2-16AA-4BB7-892A-AEF37DA1BBE1}" type="datetimeFigureOut">
              <a:rPr lang="en-US" smtClean="0"/>
              <a:pPr>
                <a:defRPr/>
              </a:pPr>
              <a:t>10/18/2019</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4BDA4103-E84B-4C5A-9C59-B780A402C155}" type="slidenum">
              <a:rPr lang="en-US" smtClean="0"/>
              <a:pPr>
                <a:defRPr/>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fld id="{DFF5ED9A-DADA-47C7-9174-84C2DC04A5BB}" type="datetimeFigureOut">
              <a:rPr lang="en-US" smtClean="0"/>
              <a:pPr>
                <a:defRPr/>
              </a:pPr>
              <a:t>10/18/2019</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89942535-9CB8-4F0B-81A5-B0FCEB00BBA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ctrTitle"/>
          </p:nvPr>
        </p:nvSpPr>
        <p:spPr>
          <a:xfrm>
            <a:off x="457200" y="1905000"/>
            <a:ext cx="8229600" cy="3124200"/>
          </a:xfrm>
        </p:spPr>
        <p:txBody>
          <a:bodyPr>
            <a:normAutofit fontScale="90000"/>
          </a:bodyPr>
          <a:lstStyle/>
          <a:p>
            <a:pPr algn="ctr" eaLnBrk="1" hangingPunct="1"/>
            <a:br>
              <a:rPr lang="en-US" dirty="0"/>
            </a:br>
            <a:r>
              <a:rPr lang="en-US" dirty="0"/>
              <a:t>Member Billing</a:t>
            </a:r>
            <a:br>
              <a:rPr lang="en-US" dirty="0"/>
            </a:br>
            <a:r>
              <a:rPr lang="en-US" dirty="0"/>
              <a:t>Assembly Accounting </a:t>
            </a:r>
            <a:br>
              <a:rPr lang="en-US" dirty="0"/>
            </a:br>
            <a:r>
              <a:rPr lang="en-US" dirty="0"/>
              <a:t>for </a:t>
            </a:r>
            <a:br>
              <a:rPr lang="en-US" dirty="0"/>
            </a:br>
            <a:r>
              <a:rPr lang="en-US" dirty="0"/>
              <a:t>Faithful Comptrollers</a:t>
            </a:r>
          </a:p>
        </p:txBody>
      </p:sp>
      <p:sp>
        <p:nvSpPr>
          <p:cNvPr id="3" name="Subtitle 2"/>
          <p:cNvSpPr>
            <a:spLocks noGrp="1"/>
          </p:cNvSpPr>
          <p:nvPr>
            <p:ph type="subTitle" idx="1"/>
          </p:nvPr>
        </p:nvSpPr>
        <p:spPr>
          <a:xfrm>
            <a:off x="1371600" y="5715000"/>
            <a:ext cx="6400800" cy="762000"/>
          </a:xfrm>
        </p:spPr>
        <p:txBody>
          <a:bodyPr rtlCol="0">
            <a:noAutofit/>
          </a:bodyPr>
          <a:lstStyle/>
          <a:p>
            <a:pPr algn="ctr" eaLnBrk="1" fontAlgn="auto" hangingPunct="1">
              <a:spcAft>
                <a:spcPts val="0"/>
              </a:spcAft>
              <a:buFont typeface="Arial" pitchFamily="34" charset="0"/>
              <a:buNone/>
              <a:defRPr/>
            </a:pPr>
            <a:r>
              <a:rPr lang="en-US" sz="3600" dirty="0">
                <a:solidFill>
                  <a:srgbClr val="02359A"/>
                </a:solidFill>
              </a:rPr>
              <a:t>Session 2</a:t>
            </a:r>
            <a:endParaRPr lang="en-US" sz="3600" dirty="0">
              <a:solidFill>
                <a:srgbClr val="FFC000"/>
              </a:solidFill>
            </a:endParaRPr>
          </a:p>
        </p:txBody>
      </p:sp>
      <p:pic>
        <p:nvPicPr>
          <p:cNvPr id="4" name="Picture 2">
            <a:extLst>
              <a:ext uri="{FF2B5EF4-FFF2-40B4-BE49-F238E27FC236}">
                <a16:creationId xmlns:a16="http://schemas.microsoft.com/office/drawing/2014/main" id="{3A57F6AA-1A63-41C6-8942-DDFE677B24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228600"/>
            <a:ext cx="1371600" cy="17806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981200" y="-1104900"/>
            <a:ext cx="11506200" cy="8153400"/>
          </a:xfrm>
          <a:prstGeom prst="rect">
            <a:avLst/>
          </a:prstGeom>
          <a:noFill/>
          <a:ln w="9525">
            <a:solidFill>
              <a:schemeClr val="tx1"/>
            </a:solidFill>
            <a:miter lim="800000"/>
            <a:headEnd/>
            <a:tailEnd/>
          </a:ln>
        </p:spPr>
      </p:pic>
      <p:sp>
        <p:nvSpPr>
          <p:cNvPr id="3" name="Right Brace 2"/>
          <p:cNvSpPr/>
          <p:nvPr/>
        </p:nvSpPr>
        <p:spPr>
          <a:xfrm>
            <a:off x="7010400" y="1143000"/>
            <a:ext cx="381000" cy="1828800"/>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Rectangle 3"/>
          <p:cNvSpPr/>
          <p:nvPr/>
        </p:nvSpPr>
        <p:spPr>
          <a:xfrm>
            <a:off x="7391400" y="1752600"/>
            <a:ext cx="15240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Income Account</a:t>
            </a:r>
          </a:p>
        </p:txBody>
      </p:sp>
      <p:sp>
        <p:nvSpPr>
          <p:cNvPr id="5" name="Right Brace 4"/>
          <p:cNvSpPr/>
          <p:nvPr/>
        </p:nvSpPr>
        <p:spPr>
          <a:xfrm>
            <a:off x="7010400" y="3962400"/>
            <a:ext cx="457200" cy="2514600"/>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Rectangle 5"/>
          <p:cNvSpPr/>
          <p:nvPr/>
        </p:nvSpPr>
        <p:spPr>
          <a:xfrm>
            <a:off x="7467600" y="4876800"/>
            <a:ext cx="1447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Expense Account</a:t>
            </a:r>
          </a:p>
        </p:txBody>
      </p:sp>
      <p:sp>
        <p:nvSpPr>
          <p:cNvPr id="7" name="Rectangle 6"/>
          <p:cNvSpPr/>
          <p:nvPr/>
        </p:nvSpPr>
        <p:spPr>
          <a:xfrm>
            <a:off x="152400" y="3505200"/>
            <a:ext cx="1447800" cy="2362200"/>
          </a:xfrm>
          <a:prstGeom prst="rect">
            <a:avLst/>
          </a:prstGeom>
          <a:solidFill>
            <a:srgbClr val="EAF28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dirty="0">
                <a:solidFill>
                  <a:schemeClr val="tx1"/>
                </a:solidFill>
              </a:rPr>
              <a:t>The Local Assemblies can add their own defined  Income &amp; Expense Accounts. </a:t>
            </a:r>
          </a:p>
        </p:txBody>
      </p:sp>
    </p:spTree>
  </p:cSld>
  <p:clrMapOvr>
    <a:masterClrMapping/>
  </p:clrMapOvr>
  <p:transition>
    <p:wipe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828800" y="-1143000"/>
            <a:ext cx="11353800" cy="8153400"/>
          </a:xfrm>
          <a:prstGeom prst="rect">
            <a:avLst/>
          </a:prstGeom>
          <a:noFill/>
          <a:ln w="9525">
            <a:noFill/>
            <a:miter lim="800000"/>
            <a:headEnd/>
            <a:tailEnd/>
          </a:ln>
        </p:spPr>
      </p:pic>
      <p:sp>
        <p:nvSpPr>
          <p:cNvPr id="3" name="Oval 2"/>
          <p:cNvSpPr/>
          <p:nvPr/>
        </p:nvSpPr>
        <p:spPr>
          <a:xfrm>
            <a:off x="304800" y="1752600"/>
            <a:ext cx="990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81000" y="3505200"/>
            <a:ext cx="1219200" cy="16002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0000"/>
                </a:solidFill>
              </a:rPr>
              <a:t>We will now click the “Add  Account Link.”</a:t>
            </a:r>
          </a:p>
        </p:txBody>
      </p:sp>
      <p:sp>
        <p:nvSpPr>
          <p:cNvPr id="7" name="Freeform 6"/>
          <p:cNvSpPr/>
          <p:nvPr/>
        </p:nvSpPr>
        <p:spPr>
          <a:xfrm>
            <a:off x="1282700" y="1955800"/>
            <a:ext cx="596900" cy="1612900"/>
          </a:xfrm>
          <a:custGeom>
            <a:avLst/>
            <a:gdLst>
              <a:gd name="connsiteX0" fmla="*/ 304800 w 596900"/>
              <a:gd name="connsiteY0" fmla="*/ 1612900 h 1612900"/>
              <a:gd name="connsiteX1" fmla="*/ 546100 w 596900"/>
              <a:gd name="connsiteY1" fmla="*/ 508000 h 1612900"/>
              <a:gd name="connsiteX2" fmla="*/ 0 w 596900"/>
              <a:gd name="connsiteY2" fmla="*/ 0 h 1612900"/>
            </a:gdLst>
            <a:ahLst/>
            <a:cxnLst>
              <a:cxn ang="0">
                <a:pos x="connsiteX0" y="connsiteY0"/>
              </a:cxn>
              <a:cxn ang="0">
                <a:pos x="connsiteX1" y="connsiteY1"/>
              </a:cxn>
              <a:cxn ang="0">
                <a:pos x="connsiteX2" y="connsiteY2"/>
              </a:cxn>
            </a:cxnLst>
            <a:rect l="l" t="t" r="r" b="b"/>
            <a:pathLst>
              <a:path w="596900" h="1612900">
                <a:moveTo>
                  <a:pt x="304800" y="1612900"/>
                </a:moveTo>
                <a:cubicBezTo>
                  <a:pt x="450850" y="1194858"/>
                  <a:pt x="596900" y="776817"/>
                  <a:pt x="546100" y="508000"/>
                </a:cubicBezTo>
                <a:cubicBezTo>
                  <a:pt x="495300" y="239183"/>
                  <a:pt x="103717" y="69850"/>
                  <a:pt x="0" y="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828800" y="-1143000"/>
            <a:ext cx="11353800" cy="8153400"/>
          </a:xfrm>
          <a:prstGeom prst="rect">
            <a:avLst/>
          </a:prstGeom>
          <a:noFill/>
          <a:ln w="9525">
            <a:noFill/>
            <a:miter lim="800000"/>
            <a:headEnd/>
            <a:tailEnd/>
          </a:ln>
        </p:spPr>
      </p:pic>
      <p:sp>
        <p:nvSpPr>
          <p:cNvPr id="3" name="Rectangle 2"/>
          <p:cNvSpPr/>
          <p:nvPr/>
        </p:nvSpPr>
        <p:spPr>
          <a:xfrm>
            <a:off x="304800" y="3352800"/>
            <a:ext cx="1295400" cy="1752600"/>
          </a:xfrm>
          <a:prstGeom prst="rect">
            <a:avLst/>
          </a:prstGeom>
          <a:solidFill>
            <a:srgbClr val="EAF282"/>
          </a:solidFill>
          <a:ln>
            <a:solidFill>
              <a:srgbClr val="0235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will begin by adding a new income account </a:t>
            </a:r>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057400" y="-1143000"/>
            <a:ext cx="11582400" cy="8153400"/>
          </a:xfrm>
          <a:prstGeom prst="rect">
            <a:avLst/>
          </a:prstGeom>
          <a:noFill/>
          <a:ln w="9525">
            <a:noFill/>
            <a:miter lim="800000"/>
            <a:headEnd/>
            <a:tailEnd/>
          </a:ln>
        </p:spPr>
      </p:pic>
      <p:sp>
        <p:nvSpPr>
          <p:cNvPr id="3" name="Line Callout 1 2"/>
          <p:cNvSpPr/>
          <p:nvPr/>
        </p:nvSpPr>
        <p:spPr>
          <a:xfrm>
            <a:off x="5562600" y="1905000"/>
            <a:ext cx="3048000" cy="1143000"/>
          </a:xfrm>
          <a:prstGeom prst="borderCallout1">
            <a:avLst>
              <a:gd name="adj1" fmla="val 49861"/>
              <a:gd name="adj2" fmla="val -1250"/>
              <a:gd name="adj3" fmla="val 125833"/>
              <a:gd name="adj4" fmla="val -10625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Calibri" pitchFamily="34" charset="0"/>
              </a:rPr>
              <a:t>We will now create an income account by clicking on the down arrow in the Type box. It will give us a drop down box, menu of income or expense then highlight income.</a:t>
            </a:r>
          </a:p>
        </p:txBody>
      </p:sp>
      <p:sp>
        <p:nvSpPr>
          <p:cNvPr id="4" name="Oval 3"/>
          <p:cNvSpPr/>
          <p:nvPr/>
        </p:nvSpPr>
        <p:spPr>
          <a:xfrm>
            <a:off x="4343400" y="3124200"/>
            <a:ext cx="2133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Line Callout 1 4"/>
          <p:cNvSpPr/>
          <p:nvPr/>
        </p:nvSpPr>
        <p:spPr>
          <a:xfrm>
            <a:off x="0" y="3581400"/>
            <a:ext cx="3962400" cy="990600"/>
          </a:xfrm>
          <a:prstGeom prst="borderCallout1">
            <a:avLst>
              <a:gd name="adj1" fmla="val 50232"/>
              <a:gd name="adj2" fmla="val 100321"/>
              <a:gd name="adj3" fmla="val 16204"/>
              <a:gd name="adj4" fmla="val 150129"/>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We have entered a new  income account with the name of: Holy Cross Services Be sure to save by clicking “Save Account” tab.</a:t>
            </a:r>
          </a:p>
        </p:txBody>
      </p:sp>
      <p:sp>
        <p:nvSpPr>
          <p:cNvPr id="6" name="Line Callout 1 5"/>
          <p:cNvSpPr/>
          <p:nvPr/>
        </p:nvSpPr>
        <p:spPr>
          <a:xfrm>
            <a:off x="533400" y="5562600"/>
            <a:ext cx="4876800" cy="990600"/>
          </a:xfrm>
          <a:prstGeom prst="borderCallout1">
            <a:avLst>
              <a:gd name="adj1" fmla="val 44940"/>
              <a:gd name="adj2" fmla="val 99792"/>
              <a:gd name="adj3" fmla="val 73283"/>
              <a:gd name="adj4" fmla="val 123698"/>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If a mistake is made you can reset this page before you save. The screen will refresh with a new blank page.</a:t>
            </a:r>
          </a:p>
        </p:txBody>
      </p:sp>
      <p:sp>
        <p:nvSpPr>
          <p:cNvPr id="2" name="Rectangle 1">
            <a:extLst>
              <a:ext uri="{FF2B5EF4-FFF2-40B4-BE49-F238E27FC236}">
                <a16:creationId xmlns:a16="http://schemas.microsoft.com/office/drawing/2014/main" id="{5D0CECA8-3D2D-48BD-997D-9D31DE1D092F}"/>
              </a:ext>
            </a:extLst>
          </p:cNvPr>
          <p:cNvSpPr/>
          <p:nvPr/>
        </p:nvSpPr>
        <p:spPr>
          <a:xfrm>
            <a:off x="4610100" y="3303814"/>
            <a:ext cx="1600200" cy="3048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Holy Cross Services</a:t>
            </a:r>
          </a:p>
        </p:txBody>
      </p:sp>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057400" y="-1143000"/>
            <a:ext cx="11506200" cy="8153400"/>
          </a:xfrm>
          <a:prstGeom prst="rect">
            <a:avLst/>
          </a:prstGeom>
          <a:noFill/>
          <a:ln w="9525">
            <a:noFill/>
            <a:miter lim="800000"/>
            <a:headEnd/>
            <a:tailEnd/>
          </a:ln>
        </p:spPr>
      </p:pic>
      <p:sp>
        <p:nvSpPr>
          <p:cNvPr id="3" name="Rectangle 2"/>
          <p:cNvSpPr/>
          <p:nvPr/>
        </p:nvSpPr>
        <p:spPr>
          <a:xfrm>
            <a:off x="3733800" y="1752600"/>
            <a:ext cx="42672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0000"/>
                </a:solidFill>
              </a:rPr>
              <a:t>Note confirmation of saved account</a:t>
            </a:r>
          </a:p>
        </p:txBody>
      </p:sp>
      <p:sp>
        <p:nvSpPr>
          <p:cNvPr id="4" name="Rectangle 3"/>
          <p:cNvSpPr/>
          <p:nvPr/>
        </p:nvSpPr>
        <p:spPr>
          <a:xfrm>
            <a:off x="304800" y="4419600"/>
            <a:ext cx="4495800" cy="457200"/>
          </a:xfrm>
          <a:prstGeom prst="rect">
            <a:avLst/>
          </a:prstGeom>
          <a:solidFill>
            <a:srgbClr val="EAF282"/>
          </a:solidFill>
          <a:ln>
            <a:solidFill>
              <a:srgbClr val="0235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will now work with a Sub Account</a:t>
            </a:r>
          </a:p>
        </p:txBody>
      </p:sp>
    </p:spTree>
  </p:cSld>
  <p:clrMapOvr>
    <a:masterClrMapping/>
  </p:clrMapOvr>
  <p:transition>
    <p:diamon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2057400" y="-1143000"/>
            <a:ext cx="11506200" cy="8229600"/>
          </a:xfrm>
          <a:prstGeom prst="rect">
            <a:avLst/>
          </a:prstGeom>
          <a:noFill/>
          <a:ln w="9525">
            <a:noFill/>
            <a:miter lim="800000"/>
            <a:headEnd/>
            <a:tailEnd/>
          </a:ln>
        </p:spPr>
      </p:pic>
      <p:sp>
        <p:nvSpPr>
          <p:cNvPr id="3" name="Line Callout 1 2"/>
          <p:cNvSpPr/>
          <p:nvPr/>
        </p:nvSpPr>
        <p:spPr>
          <a:xfrm>
            <a:off x="0" y="5334000"/>
            <a:ext cx="5257800" cy="685800"/>
          </a:xfrm>
          <a:prstGeom prst="borderCallout1">
            <a:avLst>
              <a:gd name="adj1" fmla="val 232"/>
              <a:gd name="adj2" fmla="val 99879"/>
              <a:gd name="adj3" fmla="val 35648"/>
              <a:gd name="adj4" fmla="val 105628"/>
            </a:avLst>
          </a:prstGeom>
          <a:solidFill>
            <a:srgbClr val="FFFF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FF0000"/>
                </a:solidFill>
              </a:rPr>
              <a:t>We have entered a new  Expense Account it is a Sub Account of Youth Activities with the name of: Holy Cross Children Services. Be sure to save!! </a:t>
            </a:r>
            <a:endParaRPr lang="en-US" sz="1400" dirty="0"/>
          </a:p>
        </p:txBody>
      </p:sp>
      <p:sp>
        <p:nvSpPr>
          <p:cNvPr id="4" name="Line Callout 1 3"/>
          <p:cNvSpPr/>
          <p:nvPr/>
        </p:nvSpPr>
        <p:spPr>
          <a:xfrm>
            <a:off x="990600" y="6096000"/>
            <a:ext cx="4724400" cy="762000"/>
          </a:xfrm>
          <a:prstGeom prst="borderCallout1">
            <a:avLst>
              <a:gd name="adj1" fmla="val 52083"/>
              <a:gd name="adj2" fmla="val 100379"/>
              <a:gd name="adj3" fmla="val 51389"/>
              <a:gd name="adj4" fmla="val 115064"/>
            </a:avLst>
          </a:prstGeom>
          <a:solidFill>
            <a:srgbClr val="FF0000"/>
          </a:solidFill>
          <a:ln>
            <a:solidFill>
              <a:srgbClr val="0235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latin typeface="Calibri" pitchFamily="34" charset="0"/>
              </a:rPr>
              <a:t>If we discover we have made a mistake or have changed our mind, can use the reset button before we save. We will be given a new screen and start over.</a:t>
            </a:r>
          </a:p>
        </p:txBody>
      </p:sp>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2286000" y="-1143000"/>
            <a:ext cx="13106400" cy="8382000"/>
          </a:xfrm>
          <a:prstGeom prst="rect">
            <a:avLst/>
          </a:prstGeom>
          <a:noFill/>
          <a:ln w="9525">
            <a:noFill/>
            <a:miter lim="800000"/>
            <a:headEnd/>
            <a:tailEnd/>
          </a:ln>
        </p:spPr>
      </p:pic>
      <p:sp>
        <p:nvSpPr>
          <p:cNvPr id="3" name="Oval 2"/>
          <p:cNvSpPr/>
          <p:nvPr/>
        </p:nvSpPr>
        <p:spPr>
          <a:xfrm>
            <a:off x="0" y="1905000"/>
            <a:ext cx="1828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6400800" y="3276600"/>
            <a:ext cx="2743200" cy="83820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itchFamily="34" charset="0"/>
              </a:rPr>
              <a:t>This Area is showing all of our active Events/Reason for Assessments</a:t>
            </a:r>
          </a:p>
        </p:txBody>
      </p:sp>
      <p:sp>
        <p:nvSpPr>
          <p:cNvPr id="6" name="Rectangle 5"/>
          <p:cNvSpPr/>
          <p:nvPr/>
        </p:nvSpPr>
        <p:spPr>
          <a:xfrm>
            <a:off x="762000" y="5410200"/>
            <a:ext cx="5562600" cy="8382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0000"/>
                </a:solidFill>
              </a:rPr>
              <a:t>Now that the screen has refreshed. We will work on Events/Assessments. By clicking on the :Events/Assessments” Link</a:t>
            </a:r>
          </a:p>
        </p:txBody>
      </p:sp>
      <p:sp>
        <p:nvSpPr>
          <p:cNvPr id="8" name="Freeform 7"/>
          <p:cNvSpPr/>
          <p:nvPr/>
        </p:nvSpPr>
        <p:spPr>
          <a:xfrm>
            <a:off x="1117600" y="2235200"/>
            <a:ext cx="952500" cy="3187700"/>
          </a:xfrm>
          <a:custGeom>
            <a:avLst/>
            <a:gdLst>
              <a:gd name="connsiteX0" fmla="*/ 0 w 952500"/>
              <a:gd name="connsiteY0" fmla="*/ 3187700 h 3187700"/>
              <a:gd name="connsiteX1" fmla="*/ 863600 w 952500"/>
              <a:gd name="connsiteY1" fmla="*/ 711200 h 3187700"/>
              <a:gd name="connsiteX2" fmla="*/ 533400 w 952500"/>
              <a:gd name="connsiteY2" fmla="*/ 0 h 3187700"/>
            </a:gdLst>
            <a:ahLst/>
            <a:cxnLst>
              <a:cxn ang="0">
                <a:pos x="connsiteX0" y="connsiteY0"/>
              </a:cxn>
              <a:cxn ang="0">
                <a:pos x="connsiteX1" y="connsiteY1"/>
              </a:cxn>
              <a:cxn ang="0">
                <a:pos x="connsiteX2" y="connsiteY2"/>
              </a:cxn>
            </a:cxnLst>
            <a:rect l="l" t="t" r="r" b="b"/>
            <a:pathLst>
              <a:path w="952500" h="3187700">
                <a:moveTo>
                  <a:pt x="0" y="3187700"/>
                </a:moveTo>
                <a:cubicBezTo>
                  <a:pt x="387350" y="2215091"/>
                  <a:pt x="774700" y="1242483"/>
                  <a:pt x="863600" y="711200"/>
                </a:cubicBezTo>
                <a:cubicBezTo>
                  <a:pt x="952500" y="179917"/>
                  <a:pt x="605367" y="110067"/>
                  <a:pt x="533400"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diamon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981200" y="-1143000"/>
            <a:ext cx="11506200" cy="8153400"/>
          </a:xfrm>
          <a:prstGeom prst="rect">
            <a:avLst/>
          </a:prstGeom>
          <a:noFill/>
          <a:ln w="9525">
            <a:noFill/>
            <a:miter lim="800000"/>
            <a:headEnd/>
            <a:tailEnd/>
          </a:ln>
        </p:spPr>
      </p:pic>
      <p:sp>
        <p:nvSpPr>
          <p:cNvPr id="3" name="Line Callout 1 2"/>
          <p:cNvSpPr/>
          <p:nvPr/>
        </p:nvSpPr>
        <p:spPr>
          <a:xfrm>
            <a:off x="2362200" y="5181600"/>
            <a:ext cx="3733800" cy="1447800"/>
          </a:xfrm>
          <a:prstGeom prst="borderCallout1">
            <a:avLst>
              <a:gd name="adj1" fmla="val 1042"/>
              <a:gd name="adj2" fmla="val 511"/>
              <a:gd name="adj3" fmla="val -37061"/>
              <a:gd name="adj4" fmla="val 16429"/>
            </a:avLst>
          </a:prstGeom>
          <a:solidFill>
            <a:srgbClr val="FFFF66"/>
          </a:solidFill>
          <a:ln>
            <a:solidFill>
              <a:srgbClr val="0235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itchFamily="34" charset="0"/>
              </a:rPr>
              <a:t>We will add a new Event by typing in the event name in the Add Event: box. When you type the first letter of the name the “Add” button will activate.   Now click the Add button</a:t>
            </a:r>
          </a:p>
        </p:txBody>
      </p:sp>
    </p:spTree>
  </p:cSld>
  <p:clrMapOvr>
    <a:masterClrMapping/>
  </p:clrMapOvr>
  <p:transition>
    <p:plus/>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057400" y="-1143000"/>
            <a:ext cx="11582400" cy="8229600"/>
          </a:xfrm>
          <a:prstGeom prst="rect">
            <a:avLst/>
          </a:prstGeom>
          <a:noFill/>
          <a:ln w="9525">
            <a:noFill/>
            <a:miter lim="800000"/>
            <a:headEnd/>
            <a:tailEnd/>
          </a:ln>
        </p:spPr>
      </p:pic>
      <p:sp>
        <p:nvSpPr>
          <p:cNvPr id="3" name="Rectangle 2"/>
          <p:cNvSpPr/>
          <p:nvPr/>
        </p:nvSpPr>
        <p:spPr>
          <a:xfrm>
            <a:off x="2971800" y="1066800"/>
            <a:ext cx="39624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0000"/>
                </a:solidFill>
              </a:rPr>
              <a:t>Note confirmation of Event Added</a:t>
            </a:r>
          </a:p>
        </p:txBody>
      </p:sp>
      <p:sp>
        <p:nvSpPr>
          <p:cNvPr id="2" name="Arrow: Left 1">
            <a:extLst>
              <a:ext uri="{FF2B5EF4-FFF2-40B4-BE49-F238E27FC236}">
                <a16:creationId xmlns:a16="http://schemas.microsoft.com/office/drawing/2014/main" id="{81CCB269-8500-4054-8797-895F06DD9E0B}"/>
              </a:ext>
            </a:extLst>
          </p:cNvPr>
          <p:cNvSpPr/>
          <p:nvPr/>
        </p:nvSpPr>
        <p:spPr>
          <a:xfrm>
            <a:off x="5181600" y="3390900"/>
            <a:ext cx="762000" cy="76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newsfla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981200" y="-1143000"/>
            <a:ext cx="11506200" cy="8229600"/>
          </a:xfrm>
          <a:prstGeom prst="rect">
            <a:avLst/>
          </a:prstGeom>
          <a:noFill/>
          <a:ln w="9525">
            <a:noFill/>
            <a:miter lim="800000"/>
            <a:headEnd/>
            <a:tailEnd/>
          </a:ln>
        </p:spPr>
      </p:pic>
      <p:sp>
        <p:nvSpPr>
          <p:cNvPr id="3" name="Oval 2"/>
          <p:cNvSpPr/>
          <p:nvPr/>
        </p:nvSpPr>
        <p:spPr>
          <a:xfrm>
            <a:off x="0" y="2133600"/>
            <a:ext cx="1447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Line Callout 1 3"/>
          <p:cNvSpPr/>
          <p:nvPr/>
        </p:nvSpPr>
        <p:spPr>
          <a:xfrm>
            <a:off x="152400" y="3810000"/>
            <a:ext cx="1447800" cy="2667000"/>
          </a:xfrm>
          <a:prstGeom prst="borderCallout1">
            <a:avLst>
              <a:gd name="adj1" fmla="val 655"/>
              <a:gd name="adj2" fmla="val 100000"/>
              <a:gd name="adj3" fmla="val -50357"/>
              <a:gd name="adj4" fmla="val 75000"/>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itchFamily="34" charset="0"/>
              </a:rPr>
              <a:t>Now we will work on Adding non-member Payee/Payor by clicking on the Payee/Payor List Link.</a:t>
            </a:r>
          </a:p>
        </p:txBody>
      </p:sp>
      <p:sp>
        <p:nvSpPr>
          <p:cNvPr id="5" name="Right Brace 4"/>
          <p:cNvSpPr/>
          <p:nvPr/>
        </p:nvSpPr>
        <p:spPr>
          <a:xfrm>
            <a:off x="6705600" y="3886200"/>
            <a:ext cx="533400" cy="2590800"/>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Rectangle 5"/>
          <p:cNvSpPr/>
          <p:nvPr/>
        </p:nvSpPr>
        <p:spPr>
          <a:xfrm>
            <a:off x="7239000" y="4876800"/>
            <a:ext cx="1371600" cy="5334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itchFamily="34" charset="0"/>
              </a:rPr>
              <a:t>Payee/Payor List</a:t>
            </a:r>
            <a:endParaRPr lang="en-US" dirty="0">
              <a:solidFill>
                <a:schemeClr val="tx1"/>
              </a:solidFill>
            </a:endParaRPr>
          </a:p>
        </p:txBody>
      </p:sp>
    </p:spTree>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3BC63B-946B-40A1-B6A2-2D3EE31B99A9}"/>
              </a:ext>
            </a:extLst>
          </p:cNvPr>
          <p:cNvPicPr>
            <a:picLocks noChangeAspect="1"/>
          </p:cNvPicPr>
          <p:nvPr/>
        </p:nvPicPr>
        <p:blipFill>
          <a:blip r:embed="rId2"/>
          <a:stretch>
            <a:fillRect/>
          </a:stretch>
        </p:blipFill>
        <p:spPr>
          <a:xfrm>
            <a:off x="-1447800" y="-838200"/>
            <a:ext cx="12496800" cy="8077200"/>
          </a:xfrm>
          <a:prstGeom prst="rect">
            <a:avLst/>
          </a:prstGeom>
        </p:spPr>
      </p:pic>
      <p:sp>
        <p:nvSpPr>
          <p:cNvPr id="3" name="Oval 2">
            <a:extLst>
              <a:ext uri="{FF2B5EF4-FFF2-40B4-BE49-F238E27FC236}">
                <a16:creationId xmlns:a16="http://schemas.microsoft.com/office/drawing/2014/main" id="{1D5304DD-F932-4AE9-8D90-739F1C40CD8D}"/>
              </a:ext>
            </a:extLst>
          </p:cNvPr>
          <p:cNvSpPr/>
          <p:nvPr/>
        </p:nvSpPr>
        <p:spPr>
          <a:xfrm>
            <a:off x="1752600" y="76200"/>
            <a:ext cx="1219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8CB058C-FBBB-46BD-8456-5A4AE5451B7C}"/>
              </a:ext>
            </a:extLst>
          </p:cNvPr>
          <p:cNvSpPr/>
          <p:nvPr/>
        </p:nvSpPr>
        <p:spPr>
          <a:xfrm>
            <a:off x="2971800" y="4191000"/>
            <a:ext cx="39624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 will now go to Member Billing. Click on “Officers Online”</a:t>
            </a:r>
          </a:p>
        </p:txBody>
      </p:sp>
      <p:cxnSp>
        <p:nvCxnSpPr>
          <p:cNvPr id="8" name="Straight Connector 7">
            <a:extLst>
              <a:ext uri="{FF2B5EF4-FFF2-40B4-BE49-F238E27FC236}">
                <a16:creationId xmlns:a16="http://schemas.microsoft.com/office/drawing/2014/main" id="{3D2582CD-245E-410B-9671-7B1E2F38075C}"/>
              </a:ext>
            </a:extLst>
          </p:cNvPr>
          <p:cNvCxnSpPr/>
          <p:nvPr/>
        </p:nvCxnSpPr>
        <p:spPr>
          <a:xfrm>
            <a:off x="2667000" y="685800"/>
            <a:ext cx="1219200" cy="3505200"/>
          </a:xfrm>
          <a:prstGeom prst="line">
            <a:avLst/>
          </a:prstGeo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726983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2057400" y="-1066800"/>
            <a:ext cx="12344400" cy="7924800"/>
          </a:xfrm>
          <a:prstGeom prst="rect">
            <a:avLst/>
          </a:prstGeom>
          <a:noFill/>
          <a:ln w="9525">
            <a:noFill/>
            <a:miter lim="800000"/>
            <a:headEnd/>
            <a:tailEnd/>
          </a:ln>
        </p:spPr>
      </p:pic>
      <p:sp>
        <p:nvSpPr>
          <p:cNvPr id="3" name="Line Callout 1 2"/>
          <p:cNvSpPr/>
          <p:nvPr/>
        </p:nvSpPr>
        <p:spPr>
          <a:xfrm>
            <a:off x="228600" y="2971800"/>
            <a:ext cx="1371600" cy="2057400"/>
          </a:xfrm>
          <a:prstGeom prst="borderCallout1">
            <a:avLst>
              <a:gd name="adj1" fmla="val -810"/>
              <a:gd name="adj2" fmla="val 86111"/>
              <a:gd name="adj3" fmla="val -65896"/>
              <a:gd name="adj4" fmla="val 9407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152400" y="1447800"/>
            <a:ext cx="1524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Line Callout 1 4"/>
          <p:cNvSpPr/>
          <p:nvPr/>
        </p:nvSpPr>
        <p:spPr>
          <a:xfrm>
            <a:off x="152400" y="2971800"/>
            <a:ext cx="1600200" cy="2057400"/>
          </a:xfrm>
          <a:prstGeom prst="borderCallout1">
            <a:avLst>
              <a:gd name="adj1" fmla="val 98515"/>
              <a:gd name="adj2" fmla="val 50048"/>
              <a:gd name="adj3" fmla="val 160532"/>
              <a:gd name="adj4" fmla="val 97340"/>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dirty="0">
                <a:solidFill>
                  <a:schemeClr val="tx1"/>
                </a:solidFill>
              </a:rPr>
              <a:t>We will now click on one of the “Add Payee/</a:t>
            </a:r>
            <a:r>
              <a:rPr lang="en-US" sz="1700" dirty="0" err="1">
                <a:solidFill>
                  <a:schemeClr val="tx1"/>
                </a:solidFill>
              </a:rPr>
              <a:t>Payor</a:t>
            </a:r>
            <a:r>
              <a:rPr lang="en-US" sz="1700" dirty="0">
                <a:solidFill>
                  <a:schemeClr val="tx1"/>
                </a:solidFill>
              </a:rPr>
              <a:t>”  Link.</a:t>
            </a:r>
          </a:p>
        </p:txBody>
      </p:sp>
      <p:sp>
        <p:nvSpPr>
          <p:cNvPr id="6" name="Oval 5"/>
          <p:cNvSpPr/>
          <p:nvPr/>
        </p:nvSpPr>
        <p:spPr>
          <a:xfrm>
            <a:off x="1676400" y="6248400"/>
            <a:ext cx="1066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209800" y="-1066800"/>
            <a:ext cx="11887200" cy="8153400"/>
          </a:xfrm>
          <a:prstGeom prst="rect">
            <a:avLst/>
          </a:prstGeom>
          <a:noFill/>
          <a:ln w="9525">
            <a:noFill/>
            <a:miter lim="800000"/>
            <a:headEnd/>
            <a:tailEnd/>
          </a:ln>
        </p:spPr>
      </p:pic>
      <p:sp>
        <p:nvSpPr>
          <p:cNvPr id="3" name="Rectangle 2"/>
          <p:cNvSpPr/>
          <p:nvPr/>
        </p:nvSpPr>
        <p:spPr>
          <a:xfrm>
            <a:off x="6858000" y="1219200"/>
            <a:ext cx="1600200" cy="1828800"/>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We will type in as much information that we have for  this Payee/Payor</a:t>
            </a:r>
          </a:p>
        </p:txBody>
      </p:sp>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286000" y="-1066800"/>
            <a:ext cx="11887200" cy="8153400"/>
          </a:xfrm>
          <a:prstGeom prst="rect">
            <a:avLst/>
          </a:prstGeom>
          <a:noFill/>
          <a:ln w="9525">
            <a:noFill/>
            <a:miter lim="800000"/>
            <a:headEnd/>
            <a:tailEnd/>
          </a:ln>
        </p:spPr>
      </p:pic>
      <p:sp>
        <p:nvSpPr>
          <p:cNvPr id="3" name="Rectangle 2"/>
          <p:cNvSpPr/>
          <p:nvPr/>
        </p:nvSpPr>
        <p:spPr>
          <a:xfrm>
            <a:off x="6477000" y="762000"/>
            <a:ext cx="2514600" cy="3505200"/>
          </a:xfrm>
          <a:prstGeom prst="rect">
            <a:avLst/>
          </a:prstGeom>
          <a:solidFill>
            <a:srgbClr val="FFFF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libri" pitchFamily="34" charset="0"/>
              </a:rPr>
              <a:t>Now that we entered the information we have, we will save it. As more information becomes available we will be able to Edit it later.</a:t>
            </a:r>
          </a:p>
          <a:p>
            <a:r>
              <a:rPr lang="en-US" sz="1600" dirty="0">
                <a:solidFill>
                  <a:schemeClr val="tx1"/>
                </a:solidFill>
                <a:latin typeface="Calibri" pitchFamily="34" charset="0"/>
              </a:rPr>
              <a:t> </a:t>
            </a:r>
          </a:p>
          <a:p>
            <a:r>
              <a:rPr lang="en-US" sz="1600" dirty="0">
                <a:solidFill>
                  <a:schemeClr val="tx1"/>
                </a:solidFill>
                <a:latin typeface="Calibri" pitchFamily="34" charset="0"/>
              </a:rPr>
              <a:t>To edit a Payee/Payor start  by clicking on Billing information, then click on Payee/Payor List, then highlight Payee/Payor, make any Changes or Additions then </a:t>
            </a:r>
            <a:r>
              <a:rPr lang="en-US" sz="1600" b="1" dirty="0">
                <a:solidFill>
                  <a:schemeClr val="tx1"/>
                </a:solidFill>
                <a:latin typeface="Calibri" pitchFamily="34" charset="0"/>
              </a:rPr>
              <a:t>SAVE</a:t>
            </a:r>
            <a:r>
              <a:rPr lang="en-US" sz="1600" dirty="0">
                <a:solidFill>
                  <a:schemeClr val="tx1"/>
                </a:solidFill>
                <a:latin typeface="Calibri" pitchFamily="34" charset="0"/>
              </a:rPr>
              <a:t>.</a:t>
            </a:r>
            <a:endParaRPr lang="en-US" sz="1600" dirty="0">
              <a:solidFill>
                <a:schemeClr val="tx1"/>
              </a:solidFill>
            </a:endParaRPr>
          </a:p>
        </p:txBody>
      </p:sp>
      <p:sp>
        <p:nvSpPr>
          <p:cNvPr id="4" name="Rectangle 3"/>
          <p:cNvSpPr/>
          <p:nvPr/>
        </p:nvSpPr>
        <p:spPr>
          <a:xfrm>
            <a:off x="6477000" y="4495800"/>
            <a:ext cx="2514600" cy="2057400"/>
          </a:xfrm>
          <a:prstGeom prst="rect">
            <a:avLst/>
          </a:prstGeom>
          <a:solidFill>
            <a:srgbClr val="FF00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Calibri" pitchFamily="34" charset="0"/>
              </a:rPr>
              <a:t>If we discover we have made a mistake or have changed our mind, can use the reset button before we save. We will be given a new screen and start over.</a:t>
            </a:r>
          </a:p>
        </p:txBody>
      </p:sp>
    </p:spTree>
  </p:cSld>
  <p:clrMapOvr>
    <a:masterClrMapping/>
  </p:clrMapOvr>
  <p:transition>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2133600" y="-1066800"/>
            <a:ext cx="11658600" cy="8077200"/>
          </a:xfrm>
          <a:prstGeom prst="rect">
            <a:avLst/>
          </a:prstGeom>
          <a:noFill/>
          <a:ln w="9525">
            <a:noFill/>
            <a:miter lim="800000"/>
            <a:headEnd/>
            <a:tailEnd/>
          </a:ln>
        </p:spPr>
      </p:pic>
      <p:sp>
        <p:nvSpPr>
          <p:cNvPr id="3" name="Rectangle 2"/>
          <p:cNvSpPr/>
          <p:nvPr/>
        </p:nvSpPr>
        <p:spPr>
          <a:xfrm>
            <a:off x="3962400" y="533400"/>
            <a:ext cx="4038600" cy="381000"/>
          </a:xfrm>
          <a:prstGeom prst="rect">
            <a:avLst/>
          </a:prstGeom>
          <a:solidFill>
            <a:schemeClr val="tx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Note: Payee/Payor List Updated</a:t>
            </a:r>
          </a:p>
        </p:txBody>
      </p:sp>
      <p:sp>
        <p:nvSpPr>
          <p:cNvPr id="4" name="Rectangle 3"/>
          <p:cNvSpPr/>
          <p:nvPr/>
        </p:nvSpPr>
        <p:spPr>
          <a:xfrm>
            <a:off x="457200" y="5029200"/>
            <a:ext cx="5105400" cy="457200"/>
          </a:xfrm>
          <a:prstGeom prst="rect">
            <a:avLst/>
          </a:prstGeom>
          <a:solidFill>
            <a:srgbClr val="EAF28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will now work with Member Information</a:t>
            </a:r>
          </a:p>
        </p:txBody>
      </p:sp>
    </p:spTree>
  </p:cSld>
  <p:clrMapOvr>
    <a:masterClrMapping/>
  </p:clrMapOvr>
  <p:transition>
    <p:newsfla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2133600" y="-1066800"/>
            <a:ext cx="11658600" cy="8229600"/>
          </a:xfrm>
          <a:prstGeom prst="rect">
            <a:avLst/>
          </a:prstGeom>
          <a:noFill/>
          <a:ln w="9525">
            <a:noFill/>
            <a:miter lim="800000"/>
            <a:headEnd/>
            <a:tailEnd/>
          </a:ln>
        </p:spPr>
      </p:pic>
      <p:sp>
        <p:nvSpPr>
          <p:cNvPr id="3" name="Oval 2"/>
          <p:cNvSpPr/>
          <p:nvPr/>
        </p:nvSpPr>
        <p:spPr>
          <a:xfrm>
            <a:off x="0" y="11430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228600" y="3581400"/>
            <a:ext cx="3657600" cy="9144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will now work with Member Information by clicking on the “Member Information” Link. </a:t>
            </a:r>
          </a:p>
        </p:txBody>
      </p:sp>
      <p:sp>
        <p:nvSpPr>
          <p:cNvPr id="6" name="Freeform 5"/>
          <p:cNvSpPr/>
          <p:nvPr/>
        </p:nvSpPr>
        <p:spPr>
          <a:xfrm>
            <a:off x="533400" y="1511300"/>
            <a:ext cx="861483" cy="2032000"/>
          </a:xfrm>
          <a:custGeom>
            <a:avLst/>
            <a:gdLst>
              <a:gd name="connsiteX0" fmla="*/ 0 w 861483"/>
              <a:gd name="connsiteY0" fmla="*/ 2032000 h 2032000"/>
              <a:gd name="connsiteX1" fmla="*/ 800100 w 861483"/>
              <a:gd name="connsiteY1" fmla="*/ 660400 h 2032000"/>
              <a:gd name="connsiteX2" fmla="*/ 368300 w 861483"/>
              <a:gd name="connsiteY2" fmla="*/ 0 h 2032000"/>
            </a:gdLst>
            <a:ahLst/>
            <a:cxnLst>
              <a:cxn ang="0">
                <a:pos x="connsiteX0" y="connsiteY0"/>
              </a:cxn>
              <a:cxn ang="0">
                <a:pos x="connsiteX1" y="connsiteY1"/>
              </a:cxn>
              <a:cxn ang="0">
                <a:pos x="connsiteX2" y="connsiteY2"/>
              </a:cxn>
            </a:cxnLst>
            <a:rect l="l" t="t" r="r" b="b"/>
            <a:pathLst>
              <a:path w="861483" h="2032000">
                <a:moveTo>
                  <a:pt x="0" y="2032000"/>
                </a:moveTo>
                <a:cubicBezTo>
                  <a:pt x="369358" y="1515533"/>
                  <a:pt x="738717" y="999067"/>
                  <a:pt x="800100" y="660400"/>
                </a:cubicBezTo>
                <a:cubicBezTo>
                  <a:pt x="861483" y="321733"/>
                  <a:pt x="614891" y="160866"/>
                  <a:pt x="368300"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981200" y="-1143000"/>
            <a:ext cx="11430000" cy="8229600"/>
          </a:xfrm>
          <a:prstGeom prst="rect">
            <a:avLst/>
          </a:prstGeom>
          <a:noFill/>
          <a:ln w="9525">
            <a:noFill/>
            <a:miter lim="800000"/>
            <a:headEnd/>
            <a:tailEnd/>
          </a:ln>
        </p:spPr>
      </p:pic>
      <p:sp>
        <p:nvSpPr>
          <p:cNvPr id="3" name="Oval 2"/>
          <p:cNvSpPr/>
          <p:nvPr/>
        </p:nvSpPr>
        <p:spPr>
          <a:xfrm>
            <a:off x="1447800" y="3962400"/>
            <a:ext cx="1752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Line Callout 1 3"/>
          <p:cNvSpPr/>
          <p:nvPr/>
        </p:nvSpPr>
        <p:spPr>
          <a:xfrm>
            <a:off x="1524000" y="4724400"/>
            <a:ext cx="3657600" cy="1219200"/>
          </a:xfrm>
          <a:prstGeom prst="borderCallout1">
            <a:avLst>
              <a:gd name="adj1" fmla="val 51042"/>
              <a:gd name="adj2" fmla="val 100695"/>
              <a:gd name="adj3" fmla="val 34375"/>
              <a:gd name="adj4" fmla="val 121042"/>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will now search for a member by typing in the first letter of his last name i.e. G or g. Then click on “search”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2133600" y="-990600"/>
            <a:ext cx="11734800" cy="8077200"/>
          </a:xfrm>
          <a:prstGeom prst="rect">
            <a:avLst/>
          </a:prstGeom>
          <a:noFill/>
          <a:ln w="9525">
            <a:noFill/>
            <a:miter lim="800000"/>
            <a:headEnd/>
            <a:tailEnd/>
          </a:ln>
        </p:spPr>
      </p:pic>
      <p:sp>
        <p:nvSpPr>
          <p:cNvPr id="3" name="Rectangle 2"/>
          <p:cNvSpPr/>
          <p:nvPr/>
        </p:nvSpPr>
        <p:spPr>
          <a:xfrm>
            <a:off x="1676400" y="5867400"/>
            <a:ext cx="4953000" cy="685800"/>
          </a:xfrm>
          <a:prstGeom prst="rect">
            <a:avLst/>
          </a:prstGeom>
          <a:solidFill>
            <a:srgbClr val="EAF282"/>
          </a:solidFill>
          <a:ln>
            <a:solidFill>
              <a:srgbClr val="0235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The Search Results have listed all the members whose last name begins with “G”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2133600" y="-990600"/>
            <a:ext cx="11734800" cy="8077200"/>
          </a:xfrm>
          <a:prstGeom prst="rect">
            <a:avLst/>
          </a:prstGeom>
          <a:noFill/>
          <a:ln w="9525">
            <a:noFill/>
            <a:miter lim="800000"/>
            <a:headEnd/>
            <a:tailEnd/>
          </a:ln>
        </p:spPr>
      </p:pic>
      <p:sp>
        <p:nvSpPr>
          <p:cNvPr id="3" name="Rectangle 2"/>
          <p:cNvSpPr/>
          <p:nvPr/>
        </p:nvSpPr>
        <p:spPr>
          <a:xfrm>
            <a:off x="1219200" y="5867400"/>
            <a:ext cx="3581400" cy="6858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will click on </a:t>
            </a:r>
            <a:r>
              <a:rPr lang="en-US" u="sng" dirty="0">
                <a:solidFill>
                  <a:schemeClr val="tx1"/>
                </a:solidFill>
              </a:rPr>
              <a:t>Godi, Robert J</a:t>
            </a:r>
          </a:p>
        </p:txBody>
      </p:sp>
      <p:sp>
        <p:nvSpPr>
          <p:cNvPr id="4" name="Rectangle 3"/>
          <p:cNvSpPr/>
          <p:nvPr/>
        </p:nvSpPr>
        <p:spPr>
          <a:xfrm>
            <a:off x="1447800" y="4572000"/>
            <a:ext cx="1295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660400" y="4591050"/>
            <a:ext cx="787400" cy="1562100"/>
          </a:xfrm>
          <a:custGeom>
            <a:avLst/>
            <a:gdLst>
              <a:gd name="connsiteX0" fmla="*/ 558800 w 787400"/>
              <a:gd name="connsiteY0" fmla="*/ 1562100 h 1562100"/>
              <a:gd name="connsiteX1" fmla="*/ 38100 w 787400"/>
              <a:gd name="connsiteY1" fmla="*/ 355600 h 1562100"/>
              <a:gd name="connsiteX2" fmla="*/ 787400 w 787400"/>
              <a:gd name="connsiteY2" fmla="*/ 0 h 1562100"/>
            </a:gdLst>
            <a:ahLst/>
            <a:cxnLst>
              <a:cxn ang="0">
                <a:pos x="connsiteX0" y="connsiteY0"/>
              </a:cxn>
              <a:cxn ang="0">
                <a:pos x="connsiteX1" y="connsiteY1"/>
              </a:cxn>
              <a:cxn ang="0">
                <a:pos x="connsiteX2" y="connsiteY2"/>
              </a:cxn>
            </a:cxnLst>
            <a:rect l="l" t="t" r="r" b="b"/>
            <a:pathLst>
              <a:path w="787400" h="1562100">
                <a:moveTo>
                  <a:pt x="558800" y="1562100"/>
                </a:moveTo>
                <a:cubicBezTo>
                  <a:pt x="279400" y="1089025"/>
                  <a:pt x="0" y="615950"/>
                  <a:pt x="38100" y="355600"/>
                </a:cubicBezTo>
                <a:cubicBezTo>
                  <a:pt x="76200" y="95250"/>
                  <a:pt x="666750" y="57150"/>
                  <a:pt x="787400"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3733800" y="-1143000"/>
            <a:ext cx="13182600" cy="8229600"/>
          </a:xfrm>
          <a:prstGeom prst="rect">
            <a:avLst/>
          </a:prstGeom>
          <a:noFill/>
          <a:ln w="9525">
            <a:noFill/>
            <a:miter lim="800000"/>
            <a:headEnd/>
            <a:tailEnd/>
          </a:ln>
        </p:spPr>
      </p:pic>
      <p:sp>
        <p:nvSpPr>
          <p:cNvPr id="3" name="Rectangle 2"/>
          <p:cNvSpPr/>
          <p:nvPr/>
        </p:nvSpPr>
        <p:spPr>
          <a:xfrm>
            <a:off x="6781800" y="1371600"/>
            <a:ext cx="2209800" cy="3276600"/>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have opened Sir Knight </a:t>
            </a:r>
            <a:r>
              <a:rPr lang="en-US" dirty="0" err="1">
                <a:solidFill>
                  <a:schemeClr val="tx1"/>
                </a:solidFill>
              </a:rPr>
              <a:t>Godi’s</a:t>
            </a:r>
            <a:r>
              <a:rPr lang="en-US" dirty="0">
                <a:solidFill>
                  <a:schemeClr val="tx1"/>
                </a:solidFill>
              </a:rPr>
              <a:t>  Member Ledger. This slide and the next are all on one page in the Supreme online Member Management program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867150" y="-1066800"/>
            <a:ext cx="13315950" cy="8229600"/>
          </a:xfrm>
          <a:prstGeom prst="rect">
            <a:avLst/>
          </a:prstGeom>
          <a:noFill/>
          <a:ln w="9525">
            <a:noFill/>
            <a:miter lim="800000"/>
            <a:headEnd/>
            <a:tailEnd/>
          </a:ln>
        </p:spPr>
      </p:pic>
      <p:sp>
        <p:nvSpPr>
          <p:cNvPr id="3" name="Rectangle 2"/>
          <p:cNvSpPr/>
          <p:nvPr/>
        </p:nvSpPr>
        <p:spPr>
          <a:xfrm>
            <a:off x="6629400" y="381000"/>
            <a:ext cx="2514600" cy="2971800"/>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have opened Sir Knight Godi’s  Member Ledger. This slide and the previous are all on one page in the Supreme online Member Management program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447800" y="-1219200"/>
            <a:ext cx="12268200" cy="8458200"/>
          </a:xfrm>
          <a:prstGeom prst="rect">
            <a:avLst/>
          </a:prstGeom>
          <a:noFill/>
          <a:ln w="9525">
            <a:noFill/>
            <a:miter lim="800000"/>
            <a:headEnd/>
            <a:tailEnd/>
          </a:ln>
        </p:spPr>
      </p:pic>
    </p:spTree>
  </p:cSld>
  <p:clrMapOvr>
    <a:masterClrMapping/>
  </p:clrMapOvr>
  <p:transition>
    <p:wheel spokes="2"/>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90600" y="-1143000"/>
            <a:ext cx="11887200" cy="8153400"/>
          </a:xfrm>
          <a:prstGeom prst="rect">
            <a:avLst/>
          </a:prstGeom>
          <a:noFill/>
          <a:ln w="9525">
            <a:noFill/>
            <a:miter lim="800000"/>
            <a:headEnd/>
            <a:tailEnd/>
          </a:ln>
        </p:spPr>
      </p:pic>
      <p:sp>
        <p:nvSpPr>
          <p:cNvPr id="4" name="Oval 3"/>
          <p:cNvSpPr/>
          <p:nvPr/>
        </p:nvSpPr>
        <p:spPr>
          <a:xfrm>
            <a:off x="1219200" y="914400"/>
            <a:ext cx="838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33400" y="3492501"/>
            <a:ext cx="1981200" cy="15240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will begin working with Receipts Click on the “Receipts” Link. </a:t>
            </a:r>
          </a:p>
        </p:txBody>
      </p:sp>
      <p:sp>
        <p:nvSpPr>
          <p:cNvPr id="6" name="Freeform 5"/>
          <p:cNvSpPr/>
          <p:nvPr/>
        </p:nvSpPr>
        <p:spPr>
          <a:xfrm>
            <a:off x="555653" y="859368"/>
            <a:ext cx="713316" cy="2633133"/>
          </a:xfrm>
          <a:custGeom>
            <a:avLst/>
            <a:gdLst>
              <a:gd name="connsiteX0" fmla="*/ 251883 w 713316"/>
              <a:gd name="connsiteY0" fmla="*/ 2633133 h 2633133"/>
              <a:gd name="connsiteX1" fmla="*/ 61383 w 713316"/>
              <a:gd name="connsiteY1" fmla="*/ 1985433 h 2633133"/>
              <a:gd name="connsiteX2" fmla="*/ 620183 w 713316"/>
              <a:gd name="connsiteY2" fmla="*/ 270933 h 2633133"/>
              <a:gd name="connsiteX3" fmla="*/ 620183 w 713316"/>
              <a:gd name="connsiteY3" fmla="*/ 359833 h 2633133"/>
              <a:gd name="connsiteX4" fmla="*/ 632883 w 713316"/>
              <a:gd name="connsiteY4" fmla="*/ 334433 h 2633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316" h="2633133">
                <a:moveTo>
                  <a:pt x="251883" y="2633133"/>
                </a:moveTo>
                <a:cubicBezTo>
                  <a:pt x="125941" y="2506133"/>
                  <a:pt x="0" y="2379133"/>
                  <a:pt x="61383" y="1985433"/>
                </a:cubicBezTo>
                <a:cubicBezTo>
                  <a:pt x="122766" y="1591733"/>
                  <a:pt x="527050" y="541866"/>
                  <a:pt x="620183" y="270933"/>
                </a:cubicBezTo>
                <a:cubicBezTo>
                  <a:pt x="713316" y="0"/>
                  <a:pt x="618066" y="349250"/>
                  <a:pt x="620183" y="359833"/>
                </a:cubicBezTo>
                <a:cubicBezTo>
                  <a:pt x="622300" y="370416"/>
                  <a:pt x="643466" y="323850"/>
                  <a:pt x="632883" y="334433"/>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81000" y="-1143000"/>
            <a:ext cx="10058400" cy="8229600"/>
          </a:xfrm>
          <a:prstGeom prst="rect">
            <a:avLst/>
          </a:prstGeom>
          <a:noFill/>
          <a:ln w="9525">
            <a:solidFill>
              <a:srgbClr val="FF0000"/>
            </a:solidFill>
            <a:miter lim="800000"/>
            <a:headEnd/>
            <a:tailEnd/>
          </a:ln>
        </p:spPr>
      </p:pic>
      <p:sp>
        <p:nvSpPr>
          <p:cNvPr id="3" name="Oval 2"/>
          <p:cNvSpPr/>
          <p:nvPr/>
        </p:nvSpPr>
        <p:spPr>
          <a:xfrm>
            <a:off x="1447800" y="1371600"/>
            <a:ext cx="1371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Curved Connector 5"/>
          <p:cNvCxnSpPr>
            <a:stCxn id="3" idx="2"/>
          </p:cNvCxnSpPr>
          <p:nvPr/>
        </p:nvCxnSpPr>
        <p:spPr>
          <a:xfrm rot="10800000" flipV="1">
            <a:off x="1066800" y="1562100"/>
            <a:ext cx="381000" cy="2628900"/>
          </a:xfrm>
          <a:prstGeom prst="curvedConnector2">
            <a:avLst/>
          </a:prstGeom>
          <a:ln w="31750" cap="rnd"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85800" y="4191000"/>
            <a:ext cx="1981200" cy="17526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Let’s begin by working with the “Dues Collection Tool” by clicking the Link.</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04800" y="-1219200"/>
            <a:ext cx="10363200" cy="8382000"/>
          </a:xfrm>
          <a:prstGeom prst="rect">
            <a:avLst/>
          </a:prstGeom>
          <a:noFill/>
          <a:ln w="9525">
            <a:noFill/>
            <a:miter lim="800000"/>
            <a:headEnd/>
            <a:tailEnd/>
          </a:ln>
        </p:spPr>
      </p:pic>
      <p:sp>
        <p:nvSpPr>
          <p:cNvPr id="3" name="Oval 2"/>
          <p:cNvSpPr/>
          <p:nvPr/>
        </p:nvSpPr>
        <p:spPr>
          <a:xfrm>
            <a:off x="2895600" y="24384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3200400" y="4419600"/>
            <a:ext cx="4724400" cy="9906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 begin by clicking on the letter that is the letter of the members last name “Avery” to enter his dues payment.</a:t>
            </a:r>
          </a:p>
        </p:txBody>
      </p:sp>
      <p:sp>
        <p:nvSpPr>
          <p:cNvPr id="6" name="Freeform 5"/>
          <p:cNvSpPr/>
          <p:nvPr/>
        </p:nvSpPr>
        <p:spPr>
          <a:xfrm>
            <a:off x="3200400" y="2590800"/>
            <a:ext cx="1905000" cy="1828800"/>
          </a:xfrm>
          <a:custGeom>
            <a:avLst/>
            <a:gdLst>
              <a:gd name="connsiteX0" fmla="*/ 0 w 1892300"/>
              <a:gd name="connsiteY0" fmla="*/ 0 h 1778000"/>
              <a:gd name="connsiteX1" fmla="*/ 1727200 w 1892300"/>
              <a:gd name="connsiteY1" fmla="*/ 685800 h 1778000"/>
              <a:gd name="connsiteX2" fmla="*/ 990600 w 1892300"/>
              <a:gd name="connsiteY2" fmla="*/ 1778000 h 1778000"/>
            </a:gdLst>
            <a:ahLst/>
            <a:cxnLst>
              <a:cxn ang="0">
                <a:pos x="connsiteX0" y="connsiteY0"/>
              </a:cxn>
              <a:cxn ang="0">
                <a:pos x="connsiteX1" y="connsiteY1"/>
              </a:cxn>
              <a:cxn ang="0">
                <a:pos x="connsiteX2" y="connsiteY2"/>
              </a:cxn>
            </a:cxnLst>
            <a:rect l="l" t="t" r="r" b="b"/>
            <a:pathLst>
              <a:path w="1892300" h="1778000">
                <a:moveTo>
                  <a:pt x="0" y="0"/>
                </a:moveTo>
                <a:cubicBezTo>
                  <a:pt x="781050" y="194733"/>
                  <a:pt x="1562100" y="389467"/>
                  <a:pt x="1727200" y="685800"/>
                </a:cubicBezTo>
                <a:cubicBezTo>
                  <a:pt x="1892300" y="982133"/>
                  <a:pt x="1123950" y="1589617"/>
                  <a:pt x="990600" y="177800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981200" y="-1219200"/>
            <a:ext cx="13011150" cy="8382000"/>
          </a:xfrm>
          <a:prstGeom prst="rect">
            <a:avLst/>
          </a:prstGeom>
          <a:noFill/>
          <a:ln w="9525">
            <a:noFill/>
            <a:miter lim="800000"/>
            <a:headEnd/>
            <a:tailEnd/>
          </a:ln>
        </p:spPr>
      </p:pic>
      <p:sp>
        <p:nvSpPr>
          <p:cNvPr id="3" name="Rectangle 2"/>
          <p:cNvSpPr/>
          <p:nvPr/>
        </p:nvSpPr>
        <p:spPr>
          <a:xfrm>
            <a:off x="4876800" y="2286000"/>
            <a:ext cx="990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NOTE!</a:t>
            </a:r>
          </a:p>
        </p:txBody>
      </p:sp>
      <p:sp>
        <p:nvSpPr>
          <p:cNvPr id="4" name="Rectangle 3"/>
          <p:cNvSpPr/>
          <p:nvPr/>
        </p:nvSpPr>
        <p:spPr>
          <a:xfrm>
            <a:off x="2590800" y="4419600"/>
            <a:ext cx="48006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It appears that Sir Knight Avery has already Paid his dues and Assessments.</a:t>
            </a:r>
          </a:p>
        </p:txBody>
      </p:sp>
      <p:sp>
        <p:nvSpPr>
          <p:cNvPr id="5" name="Rectangle 4"/>
          <p:cNvSpPr/>
          <p:nvPr/>
        </p:nvSpPr>
        <p:spPr>
          <a:xfrm>
            <a:off x="2286000" y="5334000"/>
            <a:ext cx="49530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have a member whose last name begins with “J” to enter his dues payment..</a:t>
            </a:r>
          </a:p>
        </p:txBody>
      </p:sp>
      <p:sp>
        <p:nvSpPr>
          <p:cNvPr id="6" name="Oval 5"/>
          <p:cNvSpPr/>
          <p:nvPr/>
        </p:nvSpPr>
        <p:spPr>
          <a:xfrm>
            <a:off x="4191000" y="27432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750483" y="2921000"/>
            <a:ext cx="2440517" cy="2413000"/>
          </a:xfrm>
          <a:custGeom>
            <a:avLst/>
            <a:gdLst>
              <a:gd name="connsiteX0" fmla="*/ 2440517 w 2440517"/>
              <a:gd name="connsiteY0" fmla="*/ 0 h 2413000"/>
              <a:gd name="connsiteX1" fmla="*/ 294217 w 2440517"/>
              <a:gd name="connsiteY1" fmla="*/ 1168400 h 2413000"/>
              <a:gd name="connsiteX2" fmla="*/ 675217 w 2440517"/>
              <a:gd name="connsiteY2" fmla="*/ 2413000 h 2413000"/>
            </a:gdLst>
            <a:ahLst/>
            <a:cxnLst>
              <a:cxn ang="0">
                <a:pos x="connsiteX0" y="connsiteY0"/>
              </a:cxn>
              <a:cxn ang="0">
                <a:pos x="connsiteX1" y="connsiteY1"/>
              </a:cxn>
              <a:cxn ang="0">
                <a:pos x="connsiteX2" y="connsiteY2"/>
              </a:cxn>
            </a:cxnLst>
            <a:rect l="l" t="t" r="r" b="b"/>
            <a:pathLst>
              <a:path w="2440517" h="2413000">
                <a:moveTo>
                  <a:pt x="2440517" y="0"/>
                </a:moveTo>
                <a:cubicBezTo>
                  <a:pt x="1514475" y="383116"/>
                  <a:pt x="588434" y="766233"/>
                  <a:pt x="294217" y="1168400"/>
                </a:cubicBezTo>
                <a:cubicBezTo>
                  <a:pt x="0" y="1570567"/>
                  <a:pt x="607484" y="2216150"/>
                  <a:pt x="675217" y="241300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600200" y="-1219200"/>
            <a:ext cx="12344400" cy="8229600"/>
          </a:xfrm>
          <a:prstGeom prst="rect">
            <a:avLst/>
          </a:prstGeom>
          <a:noFill/>
          <a:ln w="9525">
            <a:noFill/>
            <a:miter lim="800000"/>
            <a:headEnd/>
            <a:tailEnd/>
          </a:ln>
        </p:spPr>
      </p:pic>
      <p:sp>
        <p:nvSpPr>
          <p:cNvPr id="3" name="Rectangle 2"/>
          <p:cNvSpPr/>
          <p:nvPr/>
        </p:nvSpPr>
        <p:spPr>
          <a:xfrm>
            <a:off x="2438400" y="4495800"/>
            <a:ext cx="5715000" cy="2057400"/>
          </a:xfrm>
          <a:prstGeom prst="rect">
            <a:avLst/>
          </a:prstGeom>
          <a:solidFill>
            <a:srgbClr val="EAF28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We have one member who has an outstanding balance. He is on 2</a:t>
            </a:r>
            <a:r>
              <a:rPr lang="en-US" sz="1600" baseline="30000" dirty="0">
                <a:solidFill>
                  <a:schemeClr val="tx1"/>
                </a:solidFill>
              </a:rPr>
              <a:t>nd</a:t>
            </a:r>
            <a:r>
              <a:rPr lang="en-US" sz="1600" dirty="0">
                <a:solidFill>
                  <a:schemeClr val="tx1"/>
                </a:solidFill>
              </a:rPr>
              <a:t> Notice. We will now enter the amount he has paid. If he has paid the full amount check the paid box. The Amount paid will be filled in then fill in the check # with a number or the word cash. If he has paid less than the full amount enter that amount in the “Amount Received” box, a check mark will be add then fill in the “Check #” box or if paid with cash enter cash.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676400" y="-1219200"/>
            <a:ext cx="12496800" cy="8305800"/>
          </a:xfrm>
          <a:prstGeom prst="rect">
            <a:avLst/>
          </a:prstGeom>
          <a:noFill/>
          <a:ln w="9525">
            <a:noFill/>
            <a:miter lim="800000"/>
            <a:headEnd/>
            <a:tailEnd/>
          </a:ln>
        </p:spPr>
      </p:pic>
      <p:sp>
        <p:nvSpPr>
          <p:cNvPr id="3" name="Rectangle 2"/>
          <p:cNvSpPr/>
          <p:nvPr/>
        </p:nvSpPr>
        <p:spPr>
          <a:xfrm>
            <a:off x="3048000" y="4800600"/>
            <a:ext cx="3657600" cy="6858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Now that we have entered all the “J”’s. We can now “SAVE”. </a:t>
            </a:r>
          </a:p>
        </p:txBody>
      </p:sp>
      <p:cxnSp>
        <p:nvCxnSpPr>
          <p:cNvPr id="5" name="Straight Arrow Connector 4"/>
          <p:cNvCxnSpPr/>
          <p:nvPr/>
        </p:nvCxnSpPr>
        <p:spPr>
          <a:xfrm flipV="1">
            <a:off x="6705600" y="4343400"/>
            <a:ext cx="381000" cy="457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600200" y="-1143000"/>
            <a:ext cx="12420600" cy="8153400"/>
          </a:xfrm>
          <a:prstGeom prst="rect">
            <a:avLst/>
          </a:prstGeom>
          <a:noFill/>
          <a:ln w="9525">
            <a:noFill/>
            <a:miter lim="800000"/>
            <a:headEnd/>
            <a:tailEnd/>
          </a:ln>
        </p:spPr>
      </p:pic>
      <p:sp>
        <p:nvSpPr>
          <p:cNvPr id="3" name="Rectangle 2"/>
          <p:cNvSpPr/>
          <p:nvPr/>
        </p:nvSpPr>
        <p:spPr>
          <a:xfrm>
            <a:off x="4800600" y="2133600"/>
            <a:ext cx="4267200" cy="5334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Note: Transactions have been posted to “Pending Recei</a:t>
            </a:r>
            <a:r>
              <a:rPr lang="en-US" dirty="0">
                <a:solidFill>
                  <a:schemeClr val="tx1"/>
                </a:solidFill>
              </a:rPr>
              <a:t>pts</a:t>
            </a:r>
          </a:p>
        </p:txBody>
      </p:sp>
      <p:sp>
        <p:nvSpPr>
          <p:cNvPr id="4" name="Rectangle 3"/>
          <p:cNvSpPr/>
          <p:nvPr/>
        </p:nvSpPr>
        <p:spPr>
          <a:xfrm>
            <a:off x="2667000" y="4876800"/>
            <a:ext cx="5334000" cy="6858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Sir Knight Jesionowski only made a partial payment therefore he still has a balance due.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057400" y="-1066800"/>
            <a:ext cx="11430000" cy="8153400"/>
          </a:xfrm>
          <a:prstGeom prst="rect">
            <a:avLst/>
          </a:prstGeom>
          <a:noFill/>
          <a:ln w="9525">
            <a:noFill/>
            <a:miter lim="800000"/>
            <a:headEnd/>
            <a:tailEnd/>
          </a:ln>
        </p:spPr>
      </p:pic>
      <p:sp>
        <p:nvSpPr>
          <p:cNvPr id="3" name="Oval 2"/>
          <p:cNvSpPr/>
          <p:nvPr/>
        </p:nvSpPr>
        <p:spPr>
          <a:xfrm>
            <a:off x="1447800" y="3200400"/>
            <a:ext cx="1447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48000" y="3276600"/>
            <a:ext cx="4724400" cy="304800"/>
          </a:xfrm>
          <a:prstGeom prst="rect">
            <a:avLst/>
          </a:prstGeom>
          <a:solidFill>
            <a:srgbClr val="FFFF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Note: The “Member” tab is Larger than “Payor” tab”</a:t>
            </a:r>
          </a:p>
        </p:txBody>
      </p:sp>
      <p:sp>
        <p:nvSpPr>
          <p:cNvPr id="5" name="Rectangle 4"/>
          <p:cNvSpPr/>
          <p:nvPr/>
        </p:nvSpPr>
        <p:spPr>
          <a:xfrm>
            <a:off x="152400" y="4495800"/>
            <a:ext cx="7162800" cy="838200"/>
          </a:xfrm>
          <a:prstGeom prst="rect">
            <a:avLst/>
          </a:prstGeom>
          <a:ln>
            <a:solidFill>
              <a:srgbClr val="0235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will now enter monies received from Sir Knight Robert Godi, that are not dues.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057400" y="-1066800"/>
            <a:ext cx="11506200" cy="8153400"/>
          </a:xfrm>
          <a:prstGeom prst="rect">
            <a:avLst/>
          </a:prstGeom>
          <a:noFill/>
          <a:ln w="9525">
            <a:noFill/>
            <a:miter lim="800000"/>
            <a:headEnd/>
            <a:tailEnd/>
          </a:ln>
        </p:spPr>
      </p:pic>
      <p:sp>
        <p:nvSpPr>
          <p:cNvPr id="3" name="Rectangle 2"/>
          <p:cNvSpPr/>
          <p:nvPr/>
        </p:nvSpPr>
        <p:spPr>
          <a:xfrm>
            <a:off x="228600" y="5029200"/>
            <a:ext cx="7010400" cy="685800"/>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have received monies from Robert Godi. We filled in the “Search Criteria” with  G and clicked on the “Search” tab.</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057400" y="-1066800"/>
            <a:ext cx="11658600" cy="8153400"/>
          </a:xfrm>
          <a:prstGeom prst="rect">
            <a:avLst/>
          </a:prstGeom>
          <a:noFill/>
          <a:ln w="9525">
            <a:noFill/>
            <a:miter lim="800000"/>
            <a:headEnd/>
            <a:tailEnd/>
          </a:ln>
        </p:spPr>
      </p:pic>
      <p:sp>
        <p:nvSpPr>
          <p:cNvPr id="3" name="Rectangle 2"/>
          <p:cNvSpPr/>
          <p:nvPr/>
        </p:nvSpPr>
        <p:spPr>
          <a:xfrm>
            <a:off x="228600" y="5257800"/>
            <a:ext cx="8534400" cy="533400"/>
          </a:xfrm>
          <a:prstGeom prst="rect">
            <a:avLst/>
          </a:prstGeom>
          <a:ln>
            <a:solidFill>
              <a:srgbClr val="0235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This screen has refreshed with all the members who last name begin with the letter ”G”. We now highlight Sir Knight Godi. The “select” will activate. Then click it.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A1EE17-9827-4176-A6C4-2A5920B6285F}"/>
              </a:ext>
            </a:extLst>
          </p:cNvPr>
          <p:cNvPicPr>
            <a:picLocks noChangeAspect="1"/>
          </p:cNvPicPr>
          <p:nvPr/>
        </p:nvPicPr>
        <p:blipFill>
          <a:blip r:embed="rId2"/>
          <a:stretch>
            <a:fillRect/>
          </a:stretch>
        </p:blipFill>
        <p:spPr>
          <a:xfrm>
            <a:off x="-1295400" y="-685800"/>
            <a:ext cx="11887200" cy="7620000"/>
          </a:xfrm>
          <a:prstGeom prst="rect">
            <a:avLst/>
          </a:prstGeom>
        </p:spPr>
      </p:pic>
      <p:sp>
        <p:nvSpPr>
          <p:cNvPr id="3" name="Oval 2">
            <a:extLst>
              <a:ext uri="{FF2B5EF4-FFF2-40B4-BE49-F238E27FC236}">
                <a16:creationId xmlns:a16="http://schemas.microsoft.com/office/drawing/2014/main" id="{B1A4B529-9B85-425A-B3E3-73FDAE9A2EC1}"/>
              </a:ext>
            </a:extLst>
          </p:cNvPr>
          <p:cNvSpPr/>
          <p:nvPr/>
        </p:nvSpPr>
        <p:spPr>
          <a:xfrm>
            <a:off x="5562600" y="1524000"/>
            <a:ext cx="1219200" cy="175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9BE6474-A3D0-4D82-9A1B-689215C90B37}"/>
              </a:ext>
            </a:extLst>
          </p:cNvPr>
          <p:cNvSpPr/>
          <p:nvPr/>
        </p:nvSpPr>
        <p:spPr>
          <a:xfrm>
            <a:off x="3276600" y="3810000"/>
            <a:ext cx="3962400" cy="6858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itchFamily="34" charset="0"/>
              </a:rPr>
              <a:t>We will now continue to Member Billing by clicking on Member Billing tab</a:t>
            </a:r>
          </a:p>
        </p:txBody>
      </p:sp>
      <p:cxnSp>
        <p:nvCxnSpPr>
          <p:cNvPr id="9" name="Straight Arrow Connector 8">
            <a:extLst>
              <a:ext uri="{FF2B5EF4-FFF2-40B4-BE49-F238E27FC236}">
                <a16:creationId xmlns:a16="http://schemas.microsoft.com/office/drawing/2014/main" id="{FE832C02-059E-45D9-8E59-A3CA33F0D622}"/>
              </a:ext>
            </a:extLst>
          </p:cNvPr>
          <p:cNvCxnSpPr/>
          <p:nvPr/>
        </p:nvCxnSpPr>
        <p:spPr>
          <a:xfrm flipV="1">
            <a:off x="5181600" y="3276600"/>
            <a:ext cx="762000" cy="533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7538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981200" y="-1066800"/>
            <a:ext cx="11506200" cy="7315200"/>
          </a:xfrm>
          <a:prstGeom prst="rect">
            <a:avLst/>
          </a:prstGeom>
          <a:noFill/>
          <a:ln w="9525">
            <a:noFill/>
            <a:miter lim="800000"/>
            <a:headEnd/>
            <a:tailEnd/>
          </a:ln>
        </p:spPr>
      </p:pic>
      <p:sp>
        <p:nvSpPr>
          <p:cNvPr id="3" name="Rectangle 2"/>
          <p:cNvSpPr/>
          <p:nvPr/>
        </p:nvSpPr>
        <p:spPr>
          <a:xfrm>
            <a:off x="152400" y="3276600"/>
            <a:ext cx="3733800" cy="1143000"/>
          </a:xfrm>
          <a:prstGeom prst="rect">
            <a:avLst/>
          </a:prstGeom>
          <a:solidFill>
            <a:srgbClr val="FFFF66"/>
          </a:solidFill>
          <a:ln>
            <a:solidFill>
              <a:srgbClr val="0235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The screen has refreshed. Godi, Robert J. has been added to the “Member/Payor” Box. We will now fill-in remaining detail.</a:t>
            </a:r>
          </a:p>
        </p:txBody>
      </p:sp>
      <p:sp>
        <p:nvSpPr>
          <p:cNvPr id="4" name="Freeform 3"/>
          <p:cNvSpPr/>
          <p:nvPr/>
        </p:nvSpPr>
        <p:spPr>
          <a:xfrm>
            <a:off x="889000" y="4419600"/>
            <a:ext cx="2019300" cy="1242483"/>
          </a:xfrm>
          <a:custGeom>
            <a:avLst/>
            <a:gdLst>
              <a:gd name="connsiteX0" fmla="*/ 0 w 2019300"/>
              <a:gd name="connsiteY0" fmla="*/ 0 h 1242483"/>
              <a:gd name="connsiteX1" fmla="*/ 431800 w 2019300"/>
              <a:gd name="connsiteY1" fmla="*/ 1130300 h 1242483"/>
              <a:gd name="connsiteX2" fmla="*/ 2019300 w 2019300"/>
              <a:gd name="connsiteY2" fmla="*/ 673100 h 1242483"/>
            </a:gdLst>
            <a:ahLst/>
            <a:cxnLst>
              <a:cxn ang="0">
                <a:pos x="connsiteX0" y="connsiteY0"/>
              </a:cxn>
              <a:cxn ang="0">
                <a:pos x="connsiteX1" y="connsiteY1"/>
              </a:cxn>
              <a:cxn ang="0">
                <a:pos x="connsiteX2" y="connsiteY2"/>
              </a:cxn>
            </a:cxnLst>
            <a:rect l="l" t="t" r="r" b="b"/>
            <a:pathLst>
              <a:path w="2019300" h="1242483">
                <a:moveTo>
                  <a:pt x="0" y="0"/>
                </a:moveTo>
                <a:cubicBezTo>
                  <a:pt x="47625" y="509058"/>
                  <a:pt x="95250" y="1018117"/>
                  <a:pt x="431800" y="1130300"/>
                </a:cubicBezTo>
                <a:cubicBezTo>
                  <a:pt x="768350" y="1242483"/>
                  <a:pt x="1754717" y="755650"/>
                  <a:pt x="2019300" y="673100"/>
                </a:cubicBezTo>
              </a:path>
            </a:pathLst>
          </a:custGeom>
          <a:ln w="31750">
            <a:solidFill>
              <a:srgbClr val="02359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133600" y="-1066800"/>
            <a:ext cx="11658600" cy="8077200"/>
          </a:xfrm>
          <a:prstGeom prst="rect">
            <a:avLst/>
          </a:prstGeom>
          <a:noFill/>
          <a:ln w="9525">
            <a:noFill/>
            <a:miter lim="800000"/>
            <a:headEnd/>
            <a:tailEnd/>
          </a:ln>
        </p:spPr>
      </p:pic>
      <p:sp>
        <p:nvSpPr>
          <p:cNvPr id="3" name="Rectangle 2"/>
          <p:cNvSpPr/>
          <p:nvPr/>
        </p:nvSpPr>
        <p:spPr>
          <a:xfrm>
            <a:off x="0" y="2819400"/>
            <a:ext cx="3886200" cy="1143000"/>
          </a:xfrm>
          <a:prstGeom prst="rect">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We have filled in the “Check #” &amp; “Receipt Amount”. We have clicked on the down arrow in the “Accounts: Sub Account” box . The drop down menu list our account. We will highlight the “Activities”.</a:t>
            </a:r>
          </a:p>
        </p:txBody>
      </p:sp>
      <p:sp>
        <p:nvSpPr>
          <p:cNvPr id="4" name="Freeform 3"/>
          <p:cNvSpPr/>
          <p:nvPr/>
        </p:nvSpPr>
        <p:spPr>
          <a:xfrm>
            <a:off x="3225800" y="3556000"/>
            <a:ext cx="1325033" cy="1778000"/>
          </a:xfrm>
          <a:custGeom>
            <a:avLst/>
            <a:gdLst>
              <a:gd name="connsiteX0" fmla="*/ 635000 w 1325033"/>
              <a:gd name="connsiteY0" fmla="*/ 0 h 1778000"/>
              <a:gd name="connsiteX1" fmla="*/ 1219200 w 1325033"/>
              <a:gd name="connsiteY1" fmla="*/ 990600 h 1778000"/>
              <a:gd name="connsiteX2" fmla="*/ 0 w 1325033"/>
              <a:gd name="connsiteY2" fmla="*/ 1778000 h 1778000"/>
            </a:gdLst>
            <a:ahLst/>
            <a:cxnLst>
              <a:cxn ang="0">
                <a:pos x="connsiteX0" y="connsiteY0"/>
              </a:cxn>
              <a:cxn ang="0">
                <a:pos x="connsiteX1" y="connsiteY1"/>
              </a:cxn>
              <a:cxn ang="0">
                <a:pos x="connsiteX2" y="connsiteY2"/>
              </a:cxn>
            </a:cxnLst>
            <a:rect l="l" t="t" r="r" b="b"/>
            <a:pathLst>
              <a:path w="1325033" h="1778000">
                <a:moveTo>
                  <a:pt x="635000" y="0"/>
                </a:moveTo>
                <a:cubicBezTo>
                  <a:pt x="980016" y="347133"/>
                  <a:pt x="1325033" y="694267"/>
                  <a:pt x="1219200" y="990600"/>
                </a:cubicBezTo>
                <a:cubicBezTo>
                  <a:pt x="1113367" y="1286933"/>
                  <a:pt x="556683" y="1532466"/>
                  <a:pt x="0" y="177800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981200" y="-1066800"/>
            <a:ext cx="11353800" cy="8077200"/>
          </a:xfrm>
          <a:prstGeom prst="rect">
            <a:avLst/>
          </a:prstGeom>
          <a:noFill/>
          <a:ln w="9525">
            <a:noFill/>
            <a:miter lim="800000"/>
            <a:headEnd/>
            <a:tailEnd/>
          </a:ln>
        </p:spPr>
      </p:pic>
      <p:sp>
        <p:nvSpPr>
          <p:cNvPr id="3" name="Line Callout 1 2"/>
          <p:cNvSpPr/>
          <p:nvPr/>
        </p:nvSpPr>
        <p:spPr>
          <a:xfrm>
            <a:off x="0" y="2819400"/>
            <a:ext cx="3886200" cy="1371600"/>
          </a:xfrm>
          <a:prstGeom prst="borderCallout1">
            <a:avLst>
              <a:gd name="adj1" fmla="val 97454"/>
              <a:gd name="adj2" fmla="val 98959"/>
              <a:gd name="adj3" fmla="val 177315"/>
              <a:gd name="adj4" fmla="val 143959"/>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We have selected the “Activities &amp; filled the “Amount” box. We will click on the down arrow in the Events box for our drop down  the menu of “Events”.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2057400" y="-1066800"/>
            <a:ext cx="11506200" cy="8153400"/>
          </a:xfrm>
          <a:prstGeom prst="rect">
            <a:avLst/>
          </a:prstGeom>
          <a:noFill/>
          <a:ln w="9525">
            <a:noFill/>
            <a:miter lim="800000"/>
            <a:headEnd/>
            <a:tailEnd/>
          </a:ln>
        </p:spPr>
      </p:pic>
      <p:sp>
        <p:nvSpPr>
          <p:cNvPr id="3" name="Line Callout 1 2"/>
          <p:cNvSpPr/>
          <p:nvPr/>
        </p:nvSpPr>
        <p:spPr>
          <a:xfrm>
            <a:off x="152400" y="3200400"/>
            <a:ext cx="3657600" cy="990600"/>
          </a:xfrm>
          <a:prstGeom prst="borderCallout1">
            <a:avLst>
              <a:gd name="adj1" fmla="val 96528"/>
              <a:gd name="adj2" fmla="val 99667"/>
              <a:gd name="adj3" fmla="val 268554"/>
              <a:gd name="adj4" fmla="val 113792"/>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We have selected the “Christmas Social” from the drop down menu. Now we will save this transaction. </a:t>
            </a:r>
          </a:p>
        </p:txBody>
      </p:sp>
      <p:sp>
        <p:nvSpPr>
          <p:cNvPr id="4" name="Freeform 3"/>
          <p:cNvSpPr/>
          <p:nvPr/>
        </p:nvSpPr>
        <p:spPr>
          <a:xfrm>
            <a:off x="2413000" y="4178300"/>
            <a:ext cx="4140200" cy="2859617"/>
          </a:xfrm>
          <a:custGeom>
            <a:avLst/>
            <a:gdLst>
              <a:gd name="connsiteX0" fmla="*/ 0 w 4140200"/>
              <a:gd name="connsiteY0" fmla="*/ 0 h 2859617"/>
              <a:gd name="connsiteX1" fmla="*/ 1689100 w 4140200"/>
              <a:gd name="connsiteY1" fmla="*/ 2565400 h 2859617"/>
              <a:gd name="connsiteX2" fmla="*/ 4140200 w 4140200"/>
              <a:gd name="connsiteY2" fmla="*/ 1765300 h 2859617"/>
            </a:gdLst>
            <a:ahLst/>
            <a:cxnLst>
              <a:cxn ang="0">
                <a:pos x="connsiteX0" y="connsiteY0"/>
              </a:cxn>
              <a:cxn ang="0">
                <a:pos x="connsiteX1" y="connsiteY1"/>
              </a:cxn>
              <a:cxn ang="0">
                <a:pos x="connsiteX2" y="connsiteY2"/>
              </a:cxn>
            </a:cxnLst>
            <a:rect l="l" t="t" r="r" b="b"/>
            <a:pathLst>
              <a:path w="4140200" h="2859617">
                <a:moveTo>
                  <a:pt x="0" y="0"/>
                </a:moveTo>
                <a:cubicBezTo>
                  <a:pt x="499533" y="1135591"/>
                  <a:pt x="999067" y="2271183"/>
                  <a:pt x="1689100" y="2565400"/>
                </a:cubicBezTo>
                <a:cubicBezTo>
                  <a:pt x="2379133" y="2859617"/>
                  <a:pt x="3259666" y="2312458"/>
                  <a:pt x="4140200" y="176530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2057400" y="-1066800"/>
            <a:ext cx="11506200" cy="8229600"/>
          </a:xfrm>
          <a:prstGeom prst="rect">
            <a:avLst/>
          </a:prstGeom>
          <a:noFill/>
          <a:ln w="9525">
            <a:noFill/>
            <a:miter lim="800000"/>
            <a:headEnd/>
            <a:tailEnd/>
          </a:ln>
        </p:spPr>
      </p:pic>
      <p:sp>
        <p:nvSpPr>
          <p:cNvPr id="3" name="Left Arrow 2"/>
          <p:cNvSpPr/>
          <p:nvPr/>
        </p:nvSpPr>
        <p:spPr>
          <a:xfrm>
            <a:off x="3581400" y="2057400"/>
            <a:ext cx="12192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057400" y="-1143000"/>
            <a:ext cx="11506200" cy="8229600"/>
          </a:xfrm>
          <a:prstGeom prst="rect">
            <a:avLst/>
          </a:prstGeom>
          <a:noFill/>
          <a:ln w="9525">
            <a:noFill/>
            <a:miter lim="800000"/>
            <a:headEnd/>
            <a:tailEnd/>
          </a:ln>
        </p:spPr>
      </p:pic>
      <p:sp>
        <p:nvSpPr>
          <p:cNvPr id="4" name="Oval 3"/>
          <p:cNvSpPr/>
          <p:nvPr/>
        </p:nvSpPr>
        <p:spPr>
          <a:xfrm>
            <a:off x="228600" y="1600200"/>
            <a:ext cx="1219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4800" y="4343400"/>
            <a:ext cx="4343400" cy="762000"/>
          </a:xfrm>
          <a:prstGeom prst="rect">
            <a:avLst/>
          </a:prstGeom>
          <a:solidFill>
            <a:srgbClr val="FFFF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We will now look at our receipts by clicking on the “Pending Receipts” link. </a:t>
            </a:r>
          </a:p>
        </p:txBody>
      </p:sp>
      <p:sp>
        <p:nvSpPr>
          <p:cNvPr id="6" name="Freeform 5"/>
          <p:cNvSpPr/>
          <p:nvPr/>
        </p:nvSpPr>
        <p:spPr>
          <a:xfrm>
            <a:off x="1092200" y="1803400"/>
            <a:ext cx="2178050" cy="2527300"/>
          </a:xfrm>
          <a:custGeom>
            <a:avLst/>
            <a:gdLst>
              <a:gd name="connsiteX0" fmla="*/ 342900 w 2178050"/>
              <a:gd name="connsiteY0" fmla="*/ 0 h 2527300"/>
              <a:gd name="connsiteX1" fmla="*/ 2120900 w 2178050"/>
              <a:gd name="connsiteY1" fmla="*/ 1206500 h 2527300"/>
              <a:gd name="connsiteX2" fmla="*/ 0 w 2178050"/>
              <a:gd name="connsiteY2" fmla="*/ 2527300 h 2527300"/>
            </a:gdLst>
            <a:ahLst/>
            <a:cxnLst>
              <a:cxn ang="0">
                <a:pos x="connsiteX0" y="connsiteY0"/>
              </a:cxn>
              <a:cxn ang="0">
                <a:pos x="connsiteX1" y="connsiteY1"/>
              </a:cxn>
              <a:cxn ang="0">
                <a:pos x="connsiteX2" y="connsiteY2"/>
              </a:cxn>
            </a:cxnLst>
            <a:rect l="l" t="t" r="r" b="b"/>
            <a:pathLst>
              <a:path w="2178050" h="2527300">
                <a:moveTo>
                  <a:pt x="342900" y="0"/>
                </a:moveTo>
                <a:cubicBezTo>
                  <a:pt x="1260475" y="392641"/>
                  <a:pt x="2178050" y="785283"/>
                  <a:pt x="2120900" y="1206500"/>
                </a:cubicBezTo>
                <a:cubicBezTo>
                  <a:pt x="2063750" y="1627717"/>
                  <a:pt x="0" y="2527300"/>
                  <a:pt x="0" y="252730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286000" y="-1447800"/>
            <a:ext cx="11658600" cy="8305800"/>
          </a:xfrm>
          <a:prstGeom prst="rect">
            <a:avLst/>
          </a:prstGeom>
          <a:noFill/>
          <a:ln w="9525">
            <a:noFill/>
            <a:miter lim="800000"/>
            <a:headEnd/>
            <a:tailEnd/>
          </a:ln>
        </p:spPr>
      </p:pic>
      <p:sp>
        <p:nvSpPr>
          <p:cNvPr id="3" name="Rectangle 2"/>
          <p:cNvSpPr/>
          <p:nvPr/>
        </p:nvSpPr>
        <p:spPr>
          <a:xfrm>
            <a:off x="304800" y="5181600"/>
            <a:ext cx="5105400" cy="1524000"/>
          </a:xfrm>
          <a:prstGeom prst="rect">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These are the monies we have received.  We can “Edit” only the second one. We can only view the other one because  it is “Dues”. We can “delete the transaction and Start over before we process it. We will “Process Receipts”. </a:t>
            </a:r>
          </a:p>
        </p:txBody>
      </p:sp>
      <p:sp>
        <p:nvSpPr>
          <p:cNvPr id="4" name="Freeform 3"/>
          <p:cNvSpPr/>
          <p:nvPr/>
        </p:nvSpPr>
        <p:spPr>
          <a:xfrm>
            <a:off x="5410200" y="5164183"/>
            <a:ext cx="749300" cy="876300"/>
          </a:xfrm>
          <a:custGeom>
            <a:avLst/>
            <a:gdLst>
              <a:gd name="connsiteX0" fmla="*/ 0 w 749300"/>
              <a:gd name="connsiteY0" fmla="*/ 876300 h 876300"/>
              <a:gd name="connsiteX1" fmla="*/ 673100 w 749300"/>
              <a:gd name="connsiteY1" fmla="*/ 723900 h 876300"/>
              <a:gd name="connsiteX2" fmla="*/ 457200 w 749300"/>
              <a:gd name="connsiteY2" fmla="*/ 0 h 876300"/>
            </a:gdLst>
            <a:ahLst/>
            <a:cxnLst>
              <a:cxn ang="0">
                <a:pos x="connsiteX0" y="connsiteY0"/>
              </a:cxn>
              <a:cxn ang="0">
                <a:pos x="connsiteX1" y="connsiteY1"/>
              </a:cxn>
              <a:cxn ang="0">
                <a:pos x="connsiteX2" y="connsiteY2"/>
              </a:cxn>
            </a:cxnLst>
            <a:rect l="l" t="t" r="r" b="b"/>
            <a:pathLst>
              <a:path w="749300" h="876300">
                <a:moveTo>
                  <a:pt x="0" y="876300"/>
                </a:moveTo>
                <a:cubicBezTo>
                  <a:pt x="298450" y="873125"/>
                  <a:pt x="596900" y="869950"/>
                  <a:pt x="673100" y="723900"/>
                </a:cubicBezTo>
                <a:cubicBezTo>
                  <a:pt x="749300" y="577850"/>
                  <a:pt x="503767" y="95250"/>
                  <a:pt x="457200" y="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057400" y="-1143000"/>
            <a:ext cx="11658600" cy="8229600"/>
          </a:xfrm>
          <a:prstGeom prst="rect">
            <a:avLst/>
          </a:prstGeom>
          <a:noFill/>
          <a:ln w="9525">
            <a:noFill/>
            <a:miter lim="800000"/>
            <a:headEnd/>
            <a:tailEnd/>
          </a:ln>
        </p:spPr>
      </p:pic>
      <p:sp>
        <p:nvSpPr>
          <p:cNvPr id="3" name="Rectangle 2"/>
          <p:cNvSpPr/>
          <p:nvPr/>
        </p:nvSpPr>
        <p:spPr>
          <a:xfrm>
            <a:off x="304800" y="5334000"/>
            <a:ext cx="5562600" cy="685800"/>
          </a:xfrm>
          <a:prstGeom prst="rect">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system will give you the opportunity to go back and check your transactions. If correct click “OK”.</a:t>
            </a:r>
          </a:p>
        </p:txBody>
      </p:sp>
      <p:sp>
        <p:nvSpPr>
          <p:cNvPr id="4" name="Freeform 3"/>
          <p:cNvSpPr/>
          <p:nvPr/>
        </p:nvSpPr>
        <p:spPr>
          <a:xfrm>
            <a:off x="1295400" y="3687233"/>
            <a:ext cx="2895600" cy="1646767"/>
          </a:xfrm>
          <a:custGeom>
            <a:avLst/>
            <a:gdLst>
              <a:gd name="connsiteX0" fmla="*/ 0 w 2895600"/>
              <a:gd name="connsiteY0" fmla="*/ 1634067 h 1634067"/>
              <a:gd name="connsiteX1" fmla="*/ 736600 w 2895600"/>
              <a:gd name="connsiteY1" fmla="*/ 237067 h 1634067"/>
              <a:gd name="connsiteX2" fmla="*/ 2895600 w 2895600"/>
              <a:gd name="connsiteY2" fmla="*/ 211667 h 1634067"/>
            </a:gdLst>
            <a:ahLst/>
            <a:cxnLst>
              <a:cxn ang="0">
                <a:pos x="connsiteX0" y="connsiteY0"/>
              </a:cxn>
              <a:cxn ang="0">
                <a:pos x="connsiteX1" y="connsiteY1"/>
              </a:cxn>
              <a:cxn ang="0">
                <a:pos x="connsiteX2" y="connsiteY2"/>
              </a:cxn>
            </a:cxnLst>
            <a:rect l="l" t="t" r="r" b="b"/>
            <a:pathLst>
              <a:path w="2895600" h="1634067">
                <a:moveTo>
                  <a:pt x="0" y="1634067"/>
                </a:moveTo>
                <a:cubicBezTo>
                  <a:pt x="127000" y="1054100"/>
                  <a:pt x="254000" y="474134"/>
                  <a:pt x="736600" y="237067"/>
                </a:cubicBezTo>
                <a:cubicBezTo>
                  <a:pt x="1219200" y="0"/>
                  <a:pt x="2540000" y="207434"/>
                  <a:pt x="2895600" y="211667"/>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057400" y="-1066800"/>
            <a:ext cx="11734800" cy="8153400"/>
          </a:xfrm>
          <a:prstGeom prst="rect">
            <a:avLst/>
          </a:prstGeom>
          <a:noFill/>
          <a:ln w="9525">
            <a:noFill/>
            <a:miter lim="800000"/>
            <a:headEnd/>
            <a:tailEnd/>
          </a:ln>
        </p:spPr>
      </p:pic>
      <p:sp>
        <p:nvSpPr>
          <p:cNvPr id="3" name="Left Arrow 2"/>
          <p:cNvSpPr/>
          <p:nvPr/>
        </p:nvSpPr>
        <p:spPr>
          <a:xfrm>
            <a:off x="3657600" y="1752600"/>
            <a:ext cx="1143000" cy="3048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562600" y="762000"/>
            <a:ext cx="1524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800" y="381000"/>
            <a:ext cx="4343400" cy="6858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We will now print a report of “Receipts” by clicking on “Print Center–MB” tab</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685800"/>
            <a:ext cx="7543800" cy="5016758"/>
          </a:xfrm>
          <a:prstGeom prst="rect">
            <a:avLst/>
          </a:prstGeom>
          <a:noFill/>
        </p:spPr>
        <p:txBody>
          <a:bodyPr wrap="square" rtlCol="0">
            <a:spAutoFit/>
          </a:bodyPr>
          <a:lstStyle/>
          <a:p>
            <a:r>
              <a:rPr lang="en-US" sz="4000" dirty="0">
                <a:latin typeface="Times New Roman" pitchFamily="18" charset="0"/>
                <a:cs typeface="Times New Roman" pitchFamily="18" charset="0"/>
              </a:rPr>
              <a:t>A member giving a larger donation then what was set up in Special Assessment when paying his dues must be recorded through “</a:t>
            </a:r>
            <a:r>
              <a:rPr lang="en-US" sz="4000" u="sng" dirty="0">
                <a:latin typeface="Times New Roman" pitchFamily="18" charset="0"/>
                <a:cs typeface="Times New Roman" pitchFamily="18" charset="0"/>
              </a:rPr>
              <a:t>Enter Receipts</a:t>
            </a:r>
            <a:r>
              <a:rPr lang="en-US" sz="4000" dirty="0">
                <a:latin typeface="Times New Roman" pitchFamily="18" charset="0"/>
                <a:cs typeface="Times New Roman" pitchFamily="18" charset="0"/>
              </a:rPr>
              <a:t>”. Additional money will be a credit for next years dues. Therefore extra money must be designated to its proper account.</a:t>
            </a:r>
          </a:p>
        </p:txBody>
      </p:sp>
      <p:pic>
        <p:nvPicPr>
          <p:cNvPr id="3" name="Picture 2">
            <a:extLst>
              <a:ext uri="{FF2B5EF4-FFF2-40B4-BE49-F238E27FC236}">
                <a16:creationId xmlns:a16="http://schemas.microsoft.com/office/drawing/2014/main" id="{BBBE109C-B2FF-4D26-B0FA-AD172047A6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5486400"/>
            <a:ext cx="914400" cy="11870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371600" y="-1905000"/>
            <a:ext cx="11811000" cy="9220200"/>
          </a:xfrm>
          <a:prstGeom prst="rect">
            <a:avLst/>
          </a:prstGeom>
          <a:noFill/>
          <a:ln w="9525">
            <a:noFill/>
            <a:miter lim="800000"/>
            <a:headEnd/>
            <a:tailEnd/>
          </a:ln>
        </p:spPr>
      </p:pic>
      <p:sp>
        <p:nvSpPr>
          <p:cNvPr id="3" name="Right Arrow 2"/>
          <p:cNvSpPr/>
          <p:nvPr/>
        </p:nvSpPr>
        <p:spPr>
          <a:xfrm>
            <a:off x="5638800" y="5562600"/>
            <a:ext cx="9144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heel spokes="3"/>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676400" y="-1295400"/>
            <a:ext cx="11353800" cy="8305800"/>
          </a:xfrm>
          <a:prstGeom prst="rect">
            <a:avLst/>
          </a:prstGeom>
          <a:noFill/>
          <a:ln w="9525">
            <a:noFill/>
            <a:miter lim="800000"/>
            <a:headEnd/>
            <a:tailEnd/>
          </a:ln>
        </p:spPr>
      </p:pic>
      <p:sp>
        <p:nvSpPr>
          <p:cNvPr id="3" name="Oval 2"/>
          <p:cNvSpPr/>
          <p:nvPr/>
        </p:nvSpPr>
        <p:spPr>
          <a:xfrm>
            <a:off x="304800" y="914400"/>
            <a:ext cx="1219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57200" y="4114800"/>
            <a:ext cx="1066800" cy="830997"/>
          </a:xfrm>
          <a:prstGeom prst="rect">
            <a:avLst/>
          </a:prstGeom>
          <a:noFill/>
          <a:ln w="22225">
            <a:solidFill>
              <a:srgbClr val="FF0000"/>
            </a:solidFill>
          </a:ln>
        </p:spPr>
        <p:txBody>
          <a:bodyPr wrap="square" rtlCol="0">
            <a:spAutoFit/>
          </a:bodyPr>
          <a:lstStyle/>
          <a:p>
            <a:r>
              <a:rPr lang="en-US" sz="1600" dirty="0"/>
              <a:t>Select “Enter Receipts”</a:t>
            </a:r>
          </a:p>
        </p:txBody>
      </p:sp>
      <p:sp>
        <p:nvSpPr>
          <p:cNvPr id="5" name="Freeform 4"/>
          <p:cNvSpPr/>
          <p:nvPr/>
        </p:nvSpPr>
        <p:spPr>
          <a:xfrm>
            <a:off x="1358900" y="1155700"/>
            <a:ext cx="486833" cy="2946400"/>
          </a:xfrm>
          <a:custGeom>
            <a:avLst/>
            <a:gdLst>
              <a:gd name="connsiteX0" fmla="*/ 101600 w 486833"/>
              <a:gd name="connsiteY0" fmla="*/ 2946400 h 2946400"/>
              <a:gd name="connsiteX1" fmla="*/ 469900 w 486833"/>
              <a:gd name="connsiteY1" fmla="*/ 1206500 h 2946400"/>
              <a:gd name="connsiteX2" fmla="*/ 0 w 486833"/>
              <a:gd name="connsiteY2" fmla="*/ 0 h 2946400"/>
            </a:gdLst>
            <a:ahLst/>
            <a:cxnLst>
              <a:cxn ang="0">
                <a:pos x="connsiteX0" y="connsiteY0"/>
              </a:cxn>
              <a:cxn ang="0">
                <a:pos x="connsiteX1" y="connsiteY1"/>
              </a:cxn>
              <a:cxn ang="0">
                <a:pos x="connsiteX2" y="connsiteY2"/>
              </a:cxn>
            </a:cxnLst>
            <a:rect l="l" t="t" r="r" b="b"/>
            <a:pathLst>
              <a:path w="486833" h="2946400">
                <a:moveTo>
                  <a:pt x="101600" y="2946400"/>
                </a:moveTo>
                <a:cubicBezTo>
                  <a:pt x="294216" y="2321983"/>
                  <a:pt x="486833" y="1697567"/>
                  <a:pt x="469900" y="1206500"/>
                </a:cubicBezTo>
                <a:cubicBezTo>
                  <a:pt x="452967" y="715433"/>
                  <a:pt x="74083" y="194733"/>
                  <a:pt x="0"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219200" y="-1219200"/>
            <a:ext cx="11887200" cy="8229600"/>
          </a:xfrm>
          <a:prstGeom prst="rect">
            <a:avLst/>
          </a:prstGeom>
          <a:noFill/>
          <a:ln w="9525">
            <a:noFill/>
            <a:miter lim="800000"/>
            <a:headEnd/>
            <a:tailEnd/>
          </a:ln>
        </p:spPr>
      </p:pic>
      <p:sp>
        <p:nvSpPr>
          <p:cNvPr id="3" name="Oval 2"/>
          <p:cNvSpPr/>
          <p:nvPr/>
        </p:nvSpPr>
        <p:spPr>
          <a:xfrm>
            <a:off x="2362200" y="4572000"/>
            <a:ext cx="381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38400" y="5257800"/>
            <a:ext cx="1828800" cy="646331"/>
          </a:xfrm>
          <a:prstGeom prst="rect">
            <a:avLst/>
          </a:prstGeom>
          <a:noFill/>
          <a:ln w="22225">
            <a:solidFill>
              <a:srgbClr val="FF0000"/>
            </a:solidFill>
          </a:ln>
        </p:spPr>
        <p:txBody>
          <a:bodyPr wrap="square" rtlCol="0">
            <a:spAutoFit/>
          </a:bodyPr>
          <a:lstStyle/>
          <a:p>
            <a:r>
              <a:rPr lang="en-US" dirty="0"/>
              <a:t>We will choose Godi, Robert J</a:t>
            </a:r>
          </a:p>
        </p:txBody>
      </p:sp>
      <p:cxnSp>
        <p:nvCxnSpPr>
          <p:cNvPr id="6" name="Straight Connector 5"/>
          <p:cNvCxnSpPr/>
          <p:nvPr/>
        </p:nvCxnSpPr>
        <p:spPr>
          <a:xfrm flipV="1">
            <a:off x="4267200" y="4924678"/>
            <a:ext cx="762000" cy="3048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696200" cy="3048000"/>
          </a:xfrm>
        </p:spPr>
        <p:txBody>
          <a:bodyPr>
            <a:normAutofit fontScale="90000"/>
          </a:bodyPr>
          <a:lstStyle/>
          <a:p>
            <a:r>
              <a:rPr lang="en-US" sz="2800" dirty="0">
                <a:solidFill>
                  <a:schemeClr val="bg1"/>
                </a:solidFill>
              </a:rPr>
              <a:t>Sir Knight Godi is an “Honorary Life” member who has a Special Assessment of $5.00. He has sent in $20.00. For the system to process this amount correctly the amount must be entered through “Enter Receipts”.</a:t>
            </a:r>
            <a:br>
              <a:rPr lang="en-US" sz="2800" dirty="0">
                <a:solidFill>
                  <a:schemeClr val="bg1"/>
                </a:solidFill>
              </a:rPr>
            </a:br>
            <a:br>
              <a:rPr lang="en-US" sz="2800" dirty="0">
                <a:solidFill>
                  <a:schemeClr val="bg1"/>
                </a:solidFill>
              </a:rPr>
            </a:br>
            <a:r>
              <a:rPr lang="en-US" sz="2800" dirty="0">
                <a:solidFill>
                  <a:schemeClr val="bg1"/>
                </a:solidFill>
              </a:rPr>
              <a:t>The following slides will demonstrate ---</a:t>
            </a:r>
          </a:p>
        </p:txBody>
      </p:sp>
      <p:pic>
        <p:nvPicPr>
          <p:cNvPr id="3" name="Picture 2">
            <a:extLst>
              <a:ext uri="{FF2B5EF4-FFF2-40B4-BE49-F238E27FC236}">
                <a16:creationId xmlns:a16="http://schemas.microsoft.com/office/drawing/2014/main" id="{44B7B711-6A94-4E21-9F1A-85281AE80D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5334000"/>
            <a:ext cx="914400" cy="11870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0FCC4E-E4D1-4033-9F06-CBEEAE17E138}"/>
              </a:ext>
            </a:extLst>
          </p:cNvPr>
          <p:cNvPicPr>
            <a:picLocks noChangeAspect="1"/>
          </p:cNvPicPr>
          <p:nvPr/>
        </p:nvPicPr>
        <p:blipFill>
          <a:blip r:embed="rId2"/>
          <a:stretch>
            <a:fillRect/>
          </a:stretch>
        </p:blipFill>
        <p:spPr>
          <a:xfrm>
            <a:off x="-1600200" y="-838200"/>
            <a:ext cx="10515600" cy="7848600"/>
          </a:xfrm>
          <a:prstGeom prst="rect">
            <a:avLst/>
          </a:prstGeom>
        </p:spPr>
      </p:pic>
      <p:sp>
        <p:nvSpPr>
          <p:cNvPr id="4" name="Line Callout 1 2">
            <a:extLst>
              <a:ext uri="{FF2B5EF4-FFF2-40B4-BE49-F238E27FC236}">
                <a16:creationId xmlns:a16="http://schemas.microsoft.com/office/drawing/2014/main" id="{603F9E4F-AFEB-4BE9-9557-1061084B896C}"/>
              </a:ext>
            </a:extLst>
          </p:cNvPr>
          <p:cNvSpPr/>
          <p:nvPr/>
        </p:nvSpPr>
        <p:spPr>
          <a:xfrm>
            <a:off x="7162800" y="2286000"/>
            <a:ext cx="1752600" cy="3276600"/>
          </a:xfrm>
          <a:prstGeom prst="borderCallout1">
            <a:avLst>
              <a:gd name="adj1" fmla="val 64099"/>
              <a:gd name="adj2" fmla="val 794"/>
              <a:gd name="adj3" fmla="val 66992"/>
              <a:gd name="adj4" fmla="val -62142"/>
            </a:avLst>
          </a:prstGeom>
          <a:solidFill>
            <a:srgbClr val="FFFF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Enter check number and amount of check. Fill in Sub Account, the assessed amount (5.00) and Event. Check “Split”.</a:t>
            </a:r>
          </a:p>
        </p:txBody>
      </p:sp>
      <p:cxnSp>
        <p:nvCxnSpPr>
          <p:cNvPr id="5" name="Straight Arrow Connector 4">
            <a:extLst>
              <a:ext uri="{FF2B5EF4-FFF2-40B4-BE49-F238E27FC236}">
                <a16:creationId xmlns:a16="http://schemas.microsoft.com/office/drawing/2014/main" id="{004D54AE-83F8-447B-B95F-51A8447B6BBA}"/>
              </a:ext>
            </a:extLst>
          </p:cNvPr>
          <p:cNvCxnSpPr/>
          <p:nvPr/>
        </p:nvCxnSpPr>
        <p:spPr>
          <a:xfrm flipH="1" flipV="1">
            <a:off x="6858000" y="5181600"/>
            <a:ext cx="304800" cy="2286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EB64BD6-2DBB-405B-A361-B1E8C55FEEB5}"/>
              </a:ext>
            </a:extLst>
          </p:cNvPr>
          <p:cNvCxnSpPr/>
          <p:nvPr/>
        </p:nvCxnSpPr>
        <p:spPr>
          <a:xfrm flipH="1" flipV="1">
            <a:off x="5710280" y="5257800"/>
            <a:ext cx="1447800" cy="304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8EA2583-A1B2-4995-8AC9-EB7F3509EA00}"/>
              </a:ext>
            </a:extLst>
          </p:cNvPr>
          <p:cNvCxnSpPr/>
          <p:nvPr/>
        </p:nvCxnSpPr>
        <p:spPr>
          <a:xfrm flipH="1" flipV="1">
            <a:off x="3621860" y="5340406"/>
            <a:ext cx="3657600" cy="2286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82769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8B24B7-B3C4-4D9C-A193-A8E745296E2D}"/>
              </a:ext>
            </a:extLst>
          </p:cNvPr>
          <p:cNvPicPr>
            <a:picLocks noChangeAspect="1"/>
          </p:cNvPicPr>
          <p:nvPr/>
        </p:nvPicPr>
        <p:blipFill>
          <a:blip r:embed="rId2"/>
          <a:stretch>
            <a:fillRect/>
          </a:stretch>
        </p:blipFill>
        <p:spPr>
          <a:xfrm>
            <a:off x="-1447800" y="-685800"/>
            <a:ext cx="10469072" cy="7620000"/>
          </a:xfrm>
          <a:prstGeom prst="rect">
            <a:avLst/>
          </a:prstGeom>
        </p:spPr>
      </p:pic>
      <p:sp>
        <p:nvSpPr>
          <p:cNvPr id="12" name="Line Callout 1 2">
            <a:extLst>
              <a:ext uri="{FF2B5EF4-FFF2-40B4-BE49-F238E27FC236}">
                <a16:creationId xmlns:a16="http://schemas.microsoft.com/office/drawing/2014/main" id="{900EDA2C-3F92-4B09-9519-2B2F149A5D77}"/>
              </a:ext>
            </a:extLst>
          </p:cNvPr>
          <p:cNvSpPr/>
          <p:nvPr/>
        </p:nvSpPr>
        <p:spPr>
          <a:xfrm>
            <a:off x="7162800" y="1752600"/>
            <a:ext cx="1600200" cy="4800600"/>
          </a:xfrm>
          <a:prstGeom prst="borderCallout1">
            <a:avLst>
              <a:gd name="adj1" fmla="val 99987"/>
              <a:gd name="adj2" fmla="val 1190"/>
              <a:gd name="adj3" fmla="val 88214"/>
              <a:gd name="adj4" fmla="val -205723"/>
            </a:avLst>
          </a:prstGeom>
          <a:solidFill>
            <a:srgbClr val="FFFF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When the screen refreshes it will give you a second line to enter Sub Account, Amount (15.00) and Event. When the amounts equal  the Receipt Amount (20.00) click on save.</a:t>
            </a:r>
          </a:p>
        </p:txBody>
      </p:sp>
    </p:spTree>
    <p:extLst>
      <p:ext uri="{BB962C8B-B14F-4D97-AF65-F5344CB8AC3E}">
        <p14:creationId xmlns:p14="http://schemas.microsoft.com/office/powerpoint/2010/main" val="37712346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057400" y="-1143000"/>
            <a:ext cx="11582400" cy="8153400"/>
          </a:xfrm>
          <a:prstGeom prst="rect">
            <a:avLst/>
          </a:prstGeom>
          <a:noFill/>
          <a:ln w="9525">
            <a:noFill/>
            <a:miter lim="800000"/>
            <a:headEnd/>
            <a:tailEnd/>
          </a:ln>
        </p:spPr>
      </p:pic>
      <p:sp>
        <p:nvSpPr>
          <p:cNvPr id="3" name="Rectangle 2"/>
          <p:cNvSpPr/>
          <p:nvPr/>
        </p:nvSpPr>
        <p:spPr>
          <a:xfrm>
            <a:off x="1447800" y="3810000"/>
            <a:ext cx="5638800" cy="7620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have opened the “Print Center-MB”. We will now click on “Report of Receipts” </a:t>
            </a:r>
          </a:p>
        </p:txBody>
      </p:sp>
      <p:sp>
        <p:nvSpPr>
          <p:cNvPr id="4" name="Freeform 3"/>
          <p:cNvSpPr/>
          <p:nvPr/>
        </p:nvSpPr>
        <p:spPr>
          <a:xfrm>
            <a:off x="762000" y="2590800"/>
            <a:ext cx="850900" cy="1600200"/>
          </a:xfrm>
          <a:custGeom>
            <a:avLst/>
            <a:gdLst>
              <a:gd name="connsiteX0" fmla="*/ 685800 w 838200"/>
              <a:gd name="connsiteY0" fmla="*/ 1600200 h 1600200"/>
              <a:gd name="connsiteX1" fmla="*/ 25400 w 838200"/>
              <a:gd name="connsiteY1" fmla="*/ 342900 h 1600200"/>
              <a:gd name="connsiteX2" fmla="*/ 838200 w 838200"/>
              <a:gd name="connsiteY2" fmla="*/ 0 h 1600200"/>
            </a:gdLst>
            <a:ahLst/>
            <a:cxnLst>
              <a:cxn ang="0">
                <a:pos x="connsiteX0" y="connsiteY0"/>
              </a:cxn>
              <a:cxn ang="0">
                <a:pos x="connsiteX1" y="connsiteY1"/>
              </a:cxn>
              <a:cxn ang="0">
                <a:pos x="connsiteX2" y="connsiteY2"/>
              </a:cxn>
            </a:cxnLst>
            <a:rect l="l" t="t" r="r" b="b"/>
            <a:pathLst>
              <a:path w="838200" h="1600200">
                <a:moveTo>
                  <a:pt x="685800" y="1600200"/>
                </a:moveTo>
                <a:cubicBezTo>
                  <a:pt x="342900" y="1104900"/>
                  <a:pt x="0" y="609600"/>
                  <a:pt x="25400" y="342900"/>
                </a:cubicBezTo>
                <a:cubicBezTo>
                  <a:pt x="50800" y="76200"/>
                  <a:pt x="838200" y="0"/>
                  <a:pt x="838200"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057400" y="-1066800"/>
            <a:ext cx="11582400" cy="7924800"/>
          </a:xfrm>
          <a:prstGeom prst="rect">
            <a:avLst/>
          </a:prstGeom>
          <a:noFill/>
          <a:ln w="9525">
            <a:noFill/>
            <a:miter lim="800000"/>
            <a:headEnd/>
            <a:tailEnd/>
          </a:ln>
        </p:spPr>
      </p:pic>
      <p:sp>
        <p:nvSpPr>
          <p:cNvPr id="3" name="Rectangle 2"/>
          <p:cNvSpPr/>
          <p:nvPr/>
        </p:nvSpPr>
        <p:spPr>
          <a:xfrm>
            <a:off x="152400" y="5105400"/>
            <a:ext cx="5410200" cy="1219200"/>
          </a:xfrm>
          <a:prstGeom prst="rect">
            <a:avLst/>
          </a:prstGeom>
          <a:solidFill>
            <a:srgbClr val="EAF28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are using the “Posted by Date” tab.  We will fill in the “Show from:” &amp; “to:” date to cover the dates of our transaction then click on “Run Report” link.</a:t>
            </a:r>
          </a:p>
        </p:txBody>
      </p:sp>
      <p:sp>
        <p:nvSpPr>
          <p:cNvPr id="4" name="Oval 3"/>
          <p:cNvSpPr/>
          <p:nvPr/>
        </p:nvSpPr>
        <p:spPr>
          <a:xfrm>
            <a:off x="4648200" y="3124200"/>
            <a:ext cx="1371600" cy="6096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667000" y="3124200"/>
            <a:ext cx="1447800" cy="6096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302933" y="3632200"/>
            <a:ext cx="1608667" cy="1460500"/>
          </a:xfrm>
          <a:custGeom>
            <a:avLst/>
            <a:gdLst>
              <a:gd name="connsiteX0" fmla="*/ 1608667 w 1608667"/>
              <a:gd name="connsiteY0" fmla="*/ 1460500 h 1460500"/>
              <a:gd name="connsiteX1" fmla="*/ 173567 w 1608667"/>
              <a:gd name="connsiteY1" fmla="*/ 482600 h 1460500"/>
              <a:gd name="connsiteX2" fmla="*/ 567267 w 1608667"/>
              <a:gd name="connsiteY2" fmla="*/ 0 h 1460500"/>
            </a:gdLst>
            <a:ahLst/>
            <a:cxnLst>
              <a:cxn ang="0">
                <a:pos x="connsiteX0" y="connsiteY0"/>
              </a:cxn>
              <a:cxn ang="0">
                <a:pos x="connsiteX1" y="connsiteY1"/>
              </a:cxn>
              <a:cxn ang="0">
                <a:pos x="connsiteX2" y="connsiteY2"/>
              </a:cxn>
            </a:cxnLst>
            <a:rect l="l" t="t" r="r" b="b"/>
            <a:pathLst>
              <a:path w="1608667" h="1460500">
                <a:moveTo>
                  <a:pt x="1608667" y="1460500"/>
                </a:moveTo>
                <a:cubicBezTo>
                  <a:pt x="977900" y="1093258"/>
                  <a:pt x="347134" y="726017"/>
                  <a:pt x="173567" y="482600"/>
                </a:cubicBezTo>
                <a:cubicBezTo>
                  <a:pt x="0" y="239183"/>
                  <a:pt x="503767" y="78317"/>
                  <a:pt x="567267" y="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911600" y="3733800"/>
            <a:ext cx="2220383" cy="1371600"/>
          </a:xfrm>
          <a:custGeom>
            <a:avLst/>
            <a:gdLst>
              <a:gd name="connsiteX0" fmla="*/ 0 w 2220383"/>
              <a:gd name="connsiteY0" fmla="*/ 1371600 h 1371600"/>
              <a:gd name="connsiteX1" fmla="*/ 1955800 w 2220383"/>
              <a:gd name="connsiteY1" fmla="*/ 533400 h 1371600"/>
              <a:gd name="connsiteX2" fmla="*/ 1587500 w 2220383"/>
              <a:gd name="connsiteY2" fmla="*/ 0 h 1371600"/>
            </a:gdLst>
            <a:ahLst/>
            <a:cxnLst>
              <a:cxn ang="0">
                <a:pos x="connsiteX0" y="connsiteY0"/>
              </a:cxn>
              <a:cxn ang="0">
                <a:pos x="connsiteX1" y="connsiteY1"/>
              </a:cxn>
              <a:cxn ang="0">
                <a:pos x="connsiteX2" y="connsiteY2"/>
              </a:cxn>
            </a:cxnLst>
            <a:rect l="l" t="t" r="r" b="b"/>
            <a:pathLst>
              <a:path w="2220383" h="1371600">
                <a:moveTo>
                  <a:pt x="0" y="1371600"/>
                </a:moveTo>
                <a:cubicBezTo>
                  <a:pt x="845608" y="1066800"/>
                  <a:pt x="1691217" y="762000"/>
                  <a:pt x="1955800" y="533400"/>
                </a:cubicBezTo>
                <a:cubicBezTo>
                  <a:pt x="2220383" y="304800"/>
                  <a:pt x="1661583" y="80433"/>
                  <a:pt x="1587500" y="0"/>
                </a:cubicBezTo>
              </a:path>
            </a:pathLst>
          </a:cu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5562600" y="5219700"/>
            <a:ext cx="946150" cy="607483"/>
          </a:xfrm>
          <a:custGeom>
            <a:avLst/>
            <a:gdLst>
              <a:gd name="connsiteX0" fmla="*/ 0 w 946150"/>
              <a:gd name="connsiteY0" fmla="*/ 596900 h 607483"/>
              <a:gd name="connsiteX1" fmla="*/ 838200 w 946150"/>
              <a:gd name="connsiteY1" fmla="*/ 508000 h 607483"/>
              <a:gd name="connsiteX2" fmla="*/ 647700 w 946150"/>
              <a:gd name="connsiteY2" fmla="*/ 0 h 607483"/>
            </a:gdLst>
            <a:ahLst/>
            <a:cxnLst>
              <a:cxn ang="0">
                <a:pos x="connsiteX0" y="connsiteY0"/>
              </a:cxn>
              <a:cxn ang="0">
                <a:pos x="connsiteX1" y="connsiteY1"/>
              </a:cxn>
              <a:cxn ang="0">
                <a:pos x="connsiteX2" y="connsiteY2"/>
              </a:cxn>
            </a:cxnLst>
            <a:rect l="l" t="t" r="r" b="b"/>
            <a:pathLst>
              <a:path w="946150" h="607483">
                <a:moveTo>
                  <a:pt x="0" y="596900"/>
                </a:moveTo>
                <a:cubicBezTo>
                  <a:pt x="365125" y="602191"/>
                  <a:pt x="730250" y="607483"/>
                  <a:pt x="838200" y="508000"/>
                </a:cubicBezTo>
                <a:cubicBezTo>
                  <a:pt x="946150" y="408517"/>
                  <a:pt x="796925" y="204258"/>
                  <a:pt x="647700" y="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219200" y="-1143000"/>
            <a:ext cx="11201400" cy="7162800"/>
          </a:xfrm>
          <a:prstGeom prst="rect">
            <a:avLst/>
          </a:prstGeom>
          <a:noFill/>
          <a:ln w="9525">
            <a:noFill/>
            <a:miter lim="800000"/>
            <a:headEnd/>
            <a:tailEnd/>
          </a:ln>
        </p:spPr>
      </p:pic>
      <p:sp>
        <p:nvSpPr>
          <p:cNvPr id="3" name="Rectangle 2"/>
          <p:cNvSpPr/>
          <p:nvPr/>
        </p:nvSpPr>
        <p:spPr>
          <a:xfrm>
            <a:off x="152400" y="6172200"/>
            <a:ext cx="883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You will be asked if you want to “open” or “Save” I prefer to “open” then save later to assembly receipts file folder.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981200" y="-685800"/>
            <a:ext cx="12877800" cy="7543800"/>
          </a:xfrm>
          <a:prstGeom prst="rect">
            <a:avLst/>
          </a:prstGeom>
          <a:noFill/>
          <a:ln w="9525">
            <a:noFill/>
            <a:miter lim="800000"/>
            <a:headEnd/>
            <a:tailEnd/>
          </a:ln>
        </p:spPr>
      </p:pic>
      <p:sp>
        <p:nvSpPr>
          <p:cNvPr id="5" name="TextBox 4"/>
          <p:cNvSpPr txBox="1"/>
          <p:nvPr/>
        </p:nvSpPr>
        <p:spPr>
          <a:xfrm rot="20291269">
            <a:off x="282475" y="3330503"/>
            <a:ext cx="5716657" cy="584775"/>
          </a:xfrm>
          <a:prstGeom prst="rect">
            <a:avLst/>
          </a:prstGeom>
          <a:noFill/>
          <a:ln w="28575">
            <a:solidFill>
              <a:srgbClr val="FF0000"/>
            </a:solidFill>
          </a:ln>
        </p:spPr>
        <p:txBody>
          <a:bodyPr wrap="square" rtlCol="0">
            <a:spAutoFit/>
          </a:bodyPr>
          <a:lstStyle/>
          <a:p>
            <a:r>
              <a:rPr lang="en-US" sz="1600" dirty="0"/>
              <a:t>This is a PDF format. Print 2 copies. Sign both and give to Purser. He signs and returns one copy to the F.C, </a:t>
            </a:r>
          </a:p>
        </p:txBody>
      </p:sp>
      <p:sp>
        <p:nvSpPr>
          <p:cNvPr id="9" name="TextBox 8"/>
          <p:cNvSpPr txBox="1"/>
          <p:nvPr/>
        </p:nvSpPr>
        <p:spPr>
          <a:xfrm rot="20232177">
            <a:off x="2588515" y="4545448"/>
            <a:ext cx="5832600" cy="369332"/>
          </a:xfrm>
          <a:prstGeom prst="rect">
            <a:avLst/>
          </a:prstGeom>
          <a:noFill/>
          <a:ln w="38100">
            <a:solidFill>
              <a:srgbClr val="FF0000"/>
            </a:solidFill>
            <a:prstDash val="lgDashDotDot"/>
          </a:ln>
        </p:spPr>
        <p:txBody>
          <a:bodyPr wrap="square" rtlCol="0">
            <a:spAutoFit/>
          </a:bodyPr>
          <a:lstStyle/>
          <a:p>
            <a:r>
              <a:rPr lang="en-US" b="1" dirty="0"/>
              <a:t>Note: </a:t>
            </a:r>
            <a:r>
              <a:rPr lang="en-US" b="1" dirty="0">
                <a:ln w="18000">
                  <a:solidFill>
                    <a:schemeClr val="accent2">
                      <a:satMod val="140000"/>
                    </a:schemeClr>
                  </a:solidFill>
                  <a:prstDash val="solid"/>
                  <a:miter lim="800000"/>
                </a:ln>
                <a:effectLst>
                  <a:outerShdw blurRad="25500" dist="23000" dir="7020000" algn="tl">
                    <a:srgbClr val="000000">
                      <a:alpha val="50000"/>
                    </a:srgbClr>
                  </a:outerShdw>
                </a:effectLst>
              </a:rPr>
              <a:t>This was generated in the Training Data Base</a:t>
            </a:r>
            <a:endParaRPr lang="en-US" b="1"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752600" y="-1143000"/>
            <a:ext cx="11201400" cy="8153400"/>
          </a:xfrm>
          <a:prstGeom prst="rect">
            <a:avLst/>
          </a:prstGeom>
          <a:noFill/>
          <a:ln w="9525">
            <a:noFill/>
            <a:miter lim="800000"/>
            <a:headEnd/>
            <a:tailEnd/>
          </a:ln>
        </p:spPr>
      </p:pic>
      <p:sp>
        <p:nvSpPr>
          <p:cNvPr id="3" name="Rectangle 2"/>
          <p:cNvSpPr/>
          <p:nvPr/>
        </p:nvSpPr>
        <p:spPr>
          <a:xfrm>
            <a:off x="685800" y="5181600"/>
            <a:ext cx="6858000" cy="990600"/>
          </a:xfrm>
          <a:prstGeom prst="rect">
            <a:avLst/>
          </a:prstGeom>
          <a:solidFill>
            <a:srgbClr val="EAF28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We will now write vouchers for a “Member” and a “Payee”.  We will begin with member voucher first. “Member” tab is LARGER.</a:t>
            </a:r>
          </a:p>
        </p:txBody>
      </p:sp>
      <p:sp>
        <p:nvSpPr>
          <p:cNvPr id="4" name="Freeform 3"/>
          <p:cNvSpPr/>
          <p:nvPr/>
        </p:nvSpPr>
        <p:spPr>
          <a:xfrm>
            <a:off x="1333500" y="4394200"/>
            <a:ext cx="406400" cy="762000"/>
          </a:xfrm>
          <a:custGeom>
            <a:avLst/>
            <a:gdLst>
              <a:gd name="connsiteX0" fmla="*/ 406400 w 406400"/>
              <a:gd name="connsiteY0" fmla="*/ 762000 h 762000"/>
              <a:gd name="connsiteX1" fmla="*/ 12700 w 406400"/>
              <a:gd name="connsiteY1" fmla="*/ 0 h 762000"/>
            </a:gdLst>
            <a:ahLst/>
            <a:cxnLst>
              <a:cxn ang="0">
                <a:pos x="connsiteX0" y="connsiteY0"/>
              </a:cxn>
              <a:cxn ang="0">
                <a:pos x="connsiteX1" y="connsiteY1"/>
              </a:cxn>
            </a:cxnLst>
            <a:rect l="l" t="t" r="r" b="b"/>
            <a:pathLst>
              <a:path w="406400" h="762000">
                <a:moveTo>
                  <a:pt x="406400" y="762000"/>
                </a:moveTo>
                <a:cubicBezTo>
                  <a:pt x="203200" y="467783"/>
                  <a:pt x="0" y="173567"/>
                  <a:pt x="1270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1168400" y="4051300"/>
            <a:ext cx="698500" cy="1143000"/>
          </a:xfrm>
          <a:custGeom>
            <a:avLst/>
            <a:gdLst>
              <a:gd name="connsiteX0" fmla="*/ 698500 w 698500"/>
              <a:gd name="connsiteY0" fmla="*/ 1143000 h 1143000"/>
              <a:gd name="connsiteX1" fmla="*/ 12700 w 698500"/>
              <a:gd name="connsiteY1" fmla="*/ 431800 h 1143000"/>
              <a:gd name="connsiteX2" fmla="*/ 622300 w 698500"/>
              <a:gd name="connsiteY2" fmla="*/ 0 h 1143000"/>
            </a:gdLst>
            <a:ahLst/>
            <a:cxnLst>
              <a:cxn ang="0">
                <a:pos x="connsiteX0" y="connsiteY0"/>
              </a:cxn>
              <a:cxn ang="0">
                <a:pos x="connsiteX1" y="connsiteY1"/>
              </a:cxn>
              <a:cxn ang="0">
                <a:pos x="connsiteX2" y="connsiteY2"/>
              </a:cxn>
            </a:cxnLst>
            <a:rect l="l" t="t" r="r" b="b"/>
            <a:pathLst>
              <a:path w="698500" h="1143000">
                <a:moveTo>
                  <a:pt x="698500" y="1143000"/>
                </a:moveTo>
                <a:cubicBezTo>
                  <a:pt x="361950" y="882650"/>
                  <a:pt x="25400" y="622300"/>
                  <a:pt x="12700" y="431800"/>
                </a:cubicBezTo>
                <a:cubicBezTo>
                  <a:pt x="0" y="241300"/>
                  <a:pt x="520700" y="67733"/>
                  <a:pt x="622300" y="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057400" y="-1295400"/>
            <a:ext cx="11658600" cy="8382000"/>
          </a:xfrm>
          <a:prstGeom prst="rect">
            <a:avLst/>
          </a:prstGeom>
          <a:noFill/>
          <a:ln w="9525">
            <a:noFill/>
            <a:miter lim="800000"/>
            <a:headEnd/>
            <a:tailEnd/>
          </a:ln>
        </p:spPr>
      </p:pic>
      <p:sp>
        <p:nvSpPr>
          <p:cNvPr id="3" name="Rectangle 2"/>
          <p:cNvSpPr/>
          <p:nvPr/>
        </p:nvSpPr>
        <p:spPr>
          <a:xfrm>
            <a:off x="1219200" y="457200"/>
            <a:ext cx="3962400" cy="2209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FF0000"/>
                </a:solidFill>
                <a:latin typeface="Calibri" pitchFamily="34" charset="0"/>
              </a:rPr>
              <a:t>Note: We are now in the Training Application. We will be using the “TRAINING DATA BASE” and any changes made to this data base</a:t>
            </a:r>
            <a:r>
              <a:rPr lang="en-US" sz="1400" b="1" i="1" dirty="0">
                <a:solidFill>
                  <a:srgbClr val="FF0000"/>
                </a:solidFill>
                <a:latin typeface="Calibri" pitchFamily="34" charset="0"/>
              </a:rPr>
              <a:t> </a:t>
            </a:r>
            <a:r>
              <a:rPr lang="en-US" sz="1400" b="1" i="1" u="sng" dirty="0">
                <a:solidFill>
                  <a:srgbClr val="FF0000"/>
                </a:solidFill>
                <a:latin typeface="Calibri" pitchFamily="34" charset="0"/>
              </a:rPr>
              <a:t>DOES NOT effect your Live Assembly Data </a:t>
            </a:r>
            <a:r>
              <a:rPr lang="en-US" sz="1400" dirty="0">
                <a:solidFill>
                  <a:srgbClr val="FF0000"/>
                </a:solidFill>
                <a:latin typeface="Calibri" pitchFamily="34" charset="0"/>
              </a:rPr>
              <a:t>this training data base will be update monthly based on your actual council data. </a:t>
            </a:r>
          </a:p>
          <a:p>
            <a:r>
              <a:rPr lang="en-US" sz="1400" b="1" u="sng" dirty="0">
                <a:solidFill>
                  <a:srgbClr val="FF0000"/>
                </a:solidFill>
                <a:latin typeface="Calibri" pitchFamily="34" charset="0"/>
              </a:rPr>
              <a:t>NOTE: </a:t>
            </a:r>
            <a:r>
              <a:rPr lang="en-US" sz="1400" dirty="0">
                <a:solidFill>
                  <a:srgbClr val="FF0000"/>
                </a:solidFill>
                <a:latin typeface="Calibri" pitchFamily="34" charset="0"/>
              </a:rPr>
              <a:t>Any changes that you want to save in your Live Assembly Data Base will need to done from Member Management at Supreme</a:t>
            </a:r>
          </a:p>
        </p:txBody>
      </p:sp>
      <p:sp>
        <p:nvSpPr>
          <p:cNvPr id="4" name="Rectangle 3"/>
          <p:cNvSpPr/>
          <p:nvPr/>
        </p:nvSpPr>
        <p:spPr>
          <a:xfrm>
            <a:off x="6248400" y="3124200"/>
            <a:ext cx="2895600" cy="5334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r>
              <a:rPr lang="en-US" sz="1600" dirty="0">
                <a:solidFill>
                  <a:schemeClr val="bg1"/>
                </a:solidFill>
              </a:rPr>
              <a:t>Your assembly information is in this area.</a:t>
            </a:r>
          </a:p>
        </p:txBody>
      </p:sp>
      <p:sp>
        <p:nvSpPr>
          <p:cNvPr id="5" name="Oval 4"/>
          <p:cNvSpPr/>
          <p:nvPr/>
        </p:nvSpPr>
        <p:spPr>
          <a:xfrm>
            <a:off x="0" y="3276600"/>
            <a:ext cx="1371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ine Callout 1 5"/>
          <p:cNvSpPr/>
          <p:nvPr/>
        </p:nvSpPr>
        <p:spPr>
          <a:xfrm>
            <a:off x="152400" y="4419600"/>
            <a:ext cx="1905000" cy="1828800"/>
          </a:xfrm>
          <a:prstGeom prst="borderCallout1">
            <a:avLst>
              <a:gd name="adj1" fmla="val -278"/>
              <a:gd name="adj2" fmla="val 500"/>
              <a:gd name="adj3" fmla="val -50834"/>
              <a:gd name="adj4" fmla="val 62667"/>
            </a:avLst>
          </a:prstGeom>
          <a:solidFill>
            <a:schemeClr val="tx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Calibri" pitchFamily="34" charset="0"/>
              </a:rPr>
              <a:t>We will start by working with Billing Information so Click on Billing Information Link.</a:t>
            </a:r>
          </a:p>
        </p:txBody>
      </p:sp>
    </p:spTree>
  </p:cSld>
  <p:clrMapOvr>
    <a:masterClrMapping/>
  </p:clrMapOvr>
  <p:transition>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676400" y="-1143000"/>
            <a:ext cx="11506200" cy="8229600"/>
          </a:xfrm>
          <a:prstGeom prst="rect">
            <a:avLst/>
          </a:prstGeom>
          <a:noFill/>
          <a:ln w="9525">
            <a:noFill/>
            <a:miter lim="800000"/>
            <a:headEnd/>
            <a:tailEnd/>
          </a:ln>
        </p:spPr>
      </p:pic>
      <p:sp>
        <p:nvSpPr>
          <p:cNvPr id="3" name="Rectangle 2"/>
          <p:cNvSpPr/>
          <p:nvPr/>
        </p:nvSpPr>
        <p:spPr>
          <a:xfrm>
            <a:off x="152400" y="4267200"/>
            <a:ext cx="3962400" cy="1752600"/>
          </a:xfrm>
          <a:prstGeom prst="rect">
            <a:avLst/>
          </a:prstGeom>
          <a:solidFill>
            <a:srgbClr val="EAF28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We are writing a Voucher for Harold Avery. We have filled in the “Search Criteria:” The same as we did in MM. We will now select by high-lighting Avery and Press “Select Button</a:t>
            </a:r>
          </a:p>
        </p:txBody>
      </p:sp>
      <p:sp>
        <p:nvSpPr>
          <p:cNvPr id="4" name="Freeform 3"/>
          <p:cNvSpPr/>
          <p:nvPr/>
        </p:nvSpPr>
        <p:spPr>
          <a:xfrm>
            <a:off x="4102100" y="5092700"/>
            <a:ext cx="1515533" cy="596900"/>
          </a:xfrm>
          <a:custGeom>
            <a:avLst/>
            <a:gdLst>
              <a:gd name="connsiteX0" fmla="*/ 0 w 1515533"/>
              <a:gd name="connsiteY0" fmla="*/ 596900 h 596900"/>
              <a:gd name="connsiteX1" fmla="*/ 1397000 w 1515533"/>
              <a:gd name="connsiteY1" fmla="*/ 444500 h 596900"/>
              <a:gd name="connsiteX2" fmla="*/ 711200 w 1515533"/>
              <a:gd name="connsiteY2" fmla="*/ 0 h 596900"/>
            </a:gdLst>
            <a:ahLst/>
            <a:cxnLst>
              <a:cxn ang="0">
                <a:pos x="connsiteX0" y="connsiteY0"/>
              </a:cxn>
              <a:cxn ang="0">
                <a:pos x="connsiteX1" y="connsiteY1"/>
              </a:cxn>
              <a:cxn ang="0">
                <a:pos x="connsiteX2" y="connsiteY2"/>
              </a:cxn>
            </a:cxnLst>
            <a:rect l="l" t="t" r="r" b="b"/>
            <a:pathLst>
              <a:path w="1515533" h="596900">
                <a:moveTo>
                  <a:pt x="0" y="596900"/>
                </a:moveTo>
                <a:cubicBezTo>
                  <a:pt x="639233" y="570441"/>
                  <a:pt x="1278467" y="543983"/>
                  <a:pt x="1397000" y="444500"/>
                </a:cubicBezTo>
                <a:cubicBezTo>
                  <a:pt x="1515533" y="345017"/>
                  <a:pt x="819150" y="69850"/>
                  <a:pt x="711200" y="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524000" y="-1143000"/>
            <a:ext cx="12192000" cy="8001000"/>
          </a:xfrm>
          <a:prstGeom prst="rect">
            <a:avLst/>
          </a:prstGeom>
          <a:noFill/>
          <a:ln w="9525">
            <a:noFill/>
            <a:miter lim="800000"/>
            <a:headEnd/>
            <a:tailEnd/>
          </a:ln>
        </p:spPr>
      </p:pic>
      <p:sp>
        <p:nvSpPr>
          <p:cNvPr id="3" name="Rectangle 2"/>
          <p:cNvSpPr/>
          <p:nvPr/>
        </p:nvSpPr>
        <p:spPr>
          <a:xfrm>
            <a:off x="152400" y="2590800"/>
            <a:ext cx="4724400" cy="1447800"/>
          </a:xfrm>
          <a:prstGeom prst="rect">
            <a:avLst/>
          </a:prstGeom>
          <a:solidFill>
            <a:srgbClr val="EAF28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After we select Sir Knight Avery the screen refreshes with the Date &amp; Member Name filled in. We fill in the amount,  Account: Sub Account, the Amount, and Event. Then Save.</a:t>
            </a:r>
          </a:p>
        </p:txBody>
      </p:sp>
      <p:sp>
        <p:nvSpPr>
          <p:cNvPr id="4" name="Freeform 3"/>
          <p:cNvSpPr/>
          <p:nvPr/>
        </p:nvSpPr>
        <p:spPr>
          <a:xfrm>
            <a:off x="1143000" y="4038600"/>
            <a:ext cx="6477000" cy="2080683"/>
          </a:xfrm>
          <a:custGeom>
            <a:avLst/>
            <a:gdLst>
              <a:gd name="connsiteX0" fmla="*/ 0 w 6184900"/>
              <a:gd name="connsiteY0" fmla="*/ 0 h 2283883"/>
              <a:gd name="connsiteX1" fmla="*/ 1422400 w 6184900"/>
              <a:gd name="connsiteY1" fmla="*/ 1993900 h 2283883"/>
              <a:gd name="connsiteX2" fmla="*/ 6184900 w 6184900"/>
              <a:gd name="connsiteY2" fmla="*/ 1739900 h 2283883"/>
            </a:gdLst>
            <a:ahLst/>
            <a:cxnLst>
              <a:cxn ang="0">
                <a:pos x="connsiteX0" y="connsiteY0"/>
              </a:cxn>
              <a:cxn ang="0">
                <a:pos x="connsiteX1" y="connsiteY1"/>
              </a:cxn>
              <a:cxn ang="0">
                <a:pos x="connsiteX2" y="connsiteY2"/>
              </a:cxn>
            </a:cxnLst>
            <a:rect l="l" t="t" r="r" b="b"/>
            <a:pathLst>
              <a:path w="6184900" h="2283883">
                <a:moveTo>
                  <a:pt x="0" y="0"/>
                </a:moveTo>
                <a:cubicBezTo>
                  <a:pt x="195791" y="851958"/>
                  <a:pt x="391583" y="1703917"/>
                  <a:pt x="1422400" y="1993900"/>
                </a:cubicBezTo>
                <a:cubicBezTo>
                  <a:pt x="2453217" y="2283883"/>
                  <a:pt x="5416550" y="1767417"/>
                  <a:pt x="6184900" y="173990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2286000" y="-1219200"/>
            <a:ext cx="14020800" cy="8077200"/>
          </a:xfrm>
          <a:prstGeom prst="rect">
            <a:avLst/>
          </a:prstGeom>
          <a:noFill/>
          <a:ln w="9525">
            <a:noFill/>
            <a:miter lim="800000"/>
            <a:headEnd/>
            <a:tailEnd/>
          </a:ln>
        </p:spPr>
      </p:pic>
      <p:sp>
        <p:nvSpPr>
          <p:cNvPr id="3" name="Rectangle 2"/>
          <p:cNvSpPr/>
          <p:nvPr/>
        </p:nvSpPr>
        <p:spPr>
          <a:xfrm>
            <a:off x="381000" y="4724400"/>
            <a:ext cx="8077200" cy="609600"/>
          </a:xfrm>
          <a:prstGeom prst="rect">
            <a:avLst/>
          </a:prstGeom>
          <a:solidFill>
            <a:srgbClr val="EAF28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srgbClr val="002060"/>
                </a:solidFill>
              </a:rPr>
              <a:t>We are writing a Voucher to Supreme. We have filled in the “Search Criteria:” with S*. We will now select by highlighting Supreme Council and Press “Select” Button</a:t>
            </a:r>
          </a:p>
        </p:txBody>
      </p:sp>
      <p:sp>
        <p:nvSpPr>
          <p:cNvPr id="4" name="Freeform 3"/>
          <p:cNvSpPr/>
          <p:nvPr/>
        </p:nvSpPr>
        <p:spPr>
          <a:xfrm>
            <a:off x="5638800" y="5334000"/>
            <a:ext cx="1473200" cy="565150"/>
          </a:xfrm>
          <a:custGeom>
            <a:avLst/>
            <a:gdLst>
              <a:gd name="connsiteX0" fmla="*/ 1219200 w 1473200"/>
              <a:gd name="connsiteY0" fmla="*/ 0 h 565150"/>
              <a:gd name="connsiteX1" fmla="*/ 1270000 w 1473200"/>
              <a:gd name="connsiteY1" fmla="*/ 533400 h 565150"/>
              <a:gd name="connsiteX2" fmla="*/ 0 w 1473200"/>
              <a:gd name="connsiteY2" fmla="*/ 190500 h 565150"/>
            </a:gdLst>
            <a:ahLst/>
            <a:cxnLst>
              <a:cxn ang="0">
                <a:pos x="connsiteX0" y="connsiteY0"/>
              </a:cxn>
              <a:cxn ang="0">
                <a:pos x="connsiteX1" y="connsiteY1"/>
              </a:cxn>
              <a:cxn ang="0">
                <a:pos x="connsiteX2" y="connsiteY2"/>
              </a:cxn>
            </a:cxnLst>
            <a:rect l="l" t="t" r="r" b="b"/>
            <a:pathLst>
              <a:path w="1473200" h="565150">
                <a:moveTo>
                  <a:pt x="1219200" y="0"/>
                </a:moveTo>
                <a:cubicBezTo>
                  <a:pt x="1346200" y="250825"/>
                  <a:pt x="1473200" y="501650"/>
                  <a:pt x="1270000" y="533400"/>
                </a:cubicBezTo>
                <a:cubicBezTo>
                  <a:pt x="1066800" y="565150"/>
                  <a:pt x="205317" y="243417"/>
                  <a:pt x="0" y="19050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286000" y="-1066800"/>
            <a:ext cx="13944600" cy="8153400"/>
          </a:xfrm>
          <a:prstGeom prst="rect">
            <a:avLst/>
          </a:prstGeom>
          <a:noFill/>
          <a:ln w="9525">
            <a:noFill/>
            <a:miter lim="800000"/>
            <a:headEnd/>
            <a:tailEnd/>
          </a:ln>
        </p:spPr>
      </p:pic>
      <p:sp>
        <p:nvSpPr>
          <p:cNvPr id="3" name="Rectangle 2"/>
          <p:cNvSpPr/>
          <p:nvPr/>
        </p:nvSpPr>
        <p:spPr>
          <a:xfrm>
            <a:off x="381000" y="2667000"/>
            <a:ext cx="4343400" cy="1371600"/>
          </a:xfrm>
          <a:prstGeom prst="rect">
            <a:avLst/>
          </a:prstGeom>
          <a:solidFill>
            <a:srgbClr val="EAF28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2060"/>
                </a:solidFill>
              </a:rPr>
              <a:t>After we select K of C Supreme Council the screen refreshes with the Date &amp; Payee Name filled in. We fill in the amount,  Account: Sub Account , the Amount. Then Save</a:t>
            </a:r>
          </a:p>
        </p:txBody>
      </p:sp>
      <p:sp>
        <p:nvSpPr>
          <p:cNvPr id="4" name="Freeform 3"/>
          <p:cNvSpPr/>
          <p:nvPr/>
        </p:nvSpPr>
        <p:spPr>
          <a:xfrm>
            <a:off x="4711700" y="3790950"/>
            <a:ext cx="3365500" cy="2406650"/>
          </a:xfrm>
          <a:custGeom>
            <a:avLst/>
            <a:gdLst>
              <a:gd name="connsiteX0" fmla="*/ 0 w 3365500"/>
              <a:gd name="connsiteY0" fmla="*/ 82550 h 2406650"/>
              <a:gd name="connsiteX1" fmla="*/ 1689100 w 3365500"/>
              <a:gd name="connsiteY1" fmla="*/ 336550 h 2406650"/>
              <a:gd name="connsiteX2" fmla="*/ 2044700 w 3365500"/>
              <a:gd name="connsiteY2" fmla="*/ 2101850 h 2406650"/>
              <a:gd name="connsiteX3" fmla="*/ 3365500 w 3365500"/>
              <a:gd name="connsiteY3" fmla="*/ 2165350 h 2406650"/>
            </a:gdLst>
            <a:ahLst/>
            <a:cxnLst>
              <a:cxn ang="0">
                <a:pos x="connsiteX0" y="connsiteY0"/>
              </a:cxn>
              <a:cxn ang="0">
                <a:pos x="connsiteX1" y="connsiteY1"/>
              </a:cxn>
              <a:cxn ang="0">
                <a:pos x="connsiteX2" y="connsiteY2"/>
              </a:cxn>
              <a:cxn ang="0">
                <a:pos x="connsiteX3" y="connsiteY3"/>
              </a:cxn>
            </a:cxnLst>
            <a:rect l="l" t="t" r="r" b="b"/>
            <a:pathLst>
              <a:path w="3365500" h="2406650">
                <a:moveTo>
                  <a:pt x="0" y="82550"/>
                </a:moveTo>
                <a:cubicBezTo>
                  <a:pt x="674158" y="41275"/>
                  <a:pt x="1348317" y="0"/>
                  <a:pt x="1689100" y="336550"/>
                </a:cubicBezTo>
                <a:cubicBezTo>
                  <a:pt x="2029883" y="673100"/>
                  <a:pt x="1765300" y="1797050"/>
                  <a:pt x="2044700" y="2101850"/>
                </a:cubicBezTo>
                <a:cubicBezTo>
                  <a:pt x="2324100" y="2406650"/>
                  <a:pt x="3164417" y="2137833"/>
                  <a:pt x="3365500" y="216535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Oval 4"/>
          <p:cNvSpPr/>
          <p:nvPr/>
        </p:nvSpPr>
        <p:spPr>
          <a:xfrm>
            <a:off x="8077200" y="5791200"/>
            <a:ext cx="609600" cy="5334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2438400" y="-1143000"/>
            <a:ext cx="14020800" cy="8229600"/>
          </a:xfrm>
          <a:prstGeom prst="rect">
            <a:avLst/>
          </a:prstGeom>
          <a:noFill/>
          <a:ln w="9525">
            <a:noFill/>
            <a:miter lim="800000"/>
            <a:headEnd/>
            <a:tailEnd/>
          </a:ln>
        </p:spPr>
      </p:pic>
      <p:sp>
        <p:nvSpPr>
          <p:cNvPr id="3" name="Rectangle 2"/>
          <p:cNvSpPr/>
          <p:nvPr/>
        </p:nvSpPr>
        <p:spPr>
          <a:xfrm>
            <a:off x="2819400" y="1143000"/>
            <a:ext cx="5181600" cy="381000"/>
          </a:xfrm>
          <a:prstGeom prst="rect">
            <a:avLst/>
          </a:prstGeom>
          <a:solidFill>
            <a:srgbClr val="EAF28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have opened the “Pending Vouchers” Tab</a:t>
            </a:r>
          </a:p>
        </p:txBody>
      </p:sp>
      <p:sp>
        <p:nvSpPr>
          <p:cNvPr id="4" name="Oval 3"/>
          <p:cNvSpPr/>
          <p:nvPr/>
        </p:nvSpPr>
        <p:spPr>
          <a:xfrm>
            <a:off x="304800" y="1752600"/>
            <a:ext cx="1524000" cy="3048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282700" y="1062567"/>
            <a:ext cx="1549400" cy="829733"/>
          </a:xfrm>
          <a:custGeom>
            <a:avLst/>
            <a:gdLst>
              <a:gd name="connsiteX0" fmla="*/ 1549400 w 1549400"/>
              <a:gd name="connsiteY0" fmla="*/ 118533 h 829733"/>
              <a:gd name="connsiteX1" fmla="*/ 165100 w 1549400"/>
              <a:gd name="connsiteY1" fmla="*/ 118533 h 829733"/>
              <a:gd name="connsiteX2" fmla="*/ 558800 w 1549400"/>
              <a:gd name="connsiteY2" fmla="*/ 829733 h 829733"/>
            </a:gdLst>
            <a:ahLst/>
            <a:cxnLst>
              <a:cxn ang="0">
                <a:pos x="connsiteX0" y="connsiteY0"/>
              </a:cxn>
              <a:cxn ang="0">
                <a:pos x="connsiteX1" y="connsiteY1"/>
              </a:cxn>
              <a:cxn ang="0">
                <a:pos x="connsiteX2" y="connsiteY2"/>
              </a:cxn>
            </a:cxnLst>
            <a:rect l="l" t="t" r="r" b="b"/>
            <a:pathLst>
              <a:path w="1549400" h="829733">
                <a:moveTo>
                  <a:pt x="1549400" y="118533"/>
                </a:moveTo>
                <a:cubicBezTo>
                  <a:pt x="939800" y="59266"/>
                  <a:pt x="330200" y="0"/>
                  <a:pt x="165100" y="118533"/>
                </a:cubicBezTo>
                <a:cubicBezTo>
                  <a:pt x="0" y="237066"/>
                  <a:pt x="503767" y="717550"/>
                  <a:pt x="558800" y="829733"/>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Oval 5"/>
          <p:cNvSpPr/>
          <p:nvPr/>
        </p:nvSpPr>
        <p:spPr>
          <a:xfrm>
            <a:off x="6705600" y="4953000"/>
            <a:ext cx="19812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90600" y="5105400"/>
            <a:ext cx="4876800" cy="533400"/>
          </a:xfrm>
          <a:prstGeom prst="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002060"/>
                </a:solidFill>
              </a:rPr>
              <a:t>We will now process the vouchers by clicking</a:t>
            </a:r>
          </a:p>
        </p:txBody>
      </p:sp>
      <p:sp>
        <p:nvSpPr>
          <p:cNvPr id="8" name="Freeform 7"/>
          <p:cNvSpPr/>
          <p:nvPr/>
        </p:nvSpPr>
        <p:spPr>
          <a:xfrm>
            <a:off x="5854700" y="5473700"/>
            <a:ext cx="1003300" cy="332317"/>
          </a:xfrm>
          <a:custGeom>
            <a:avLst/>
            <a:gdLst>
              <a:gd name="connsiteX0" fmla="*/ 0 w 1003300"/>
              <a:gd name="connsiteY0" fmla="*/ 12700 h 332317"/>
              <a:gd name="connsiteX1" fmla="*/ 622300 w 1003300"/>
              <a:gd name="connsiteY1" fmla="*/ 330200 h 332317"/>
              <a:gd name="connsiteX2" fmla="*/ 1003300 w 1003300"/>
              <a:gd name="connsiteY2" fmla="*/ 0 h 332317"/>
            </a:gdLst>
            <a:ahLst/>
            <a:cxnLst>
              <a:cxn ang="0">
                <a:pos x="connsiteX0" y="connsiteY0"/>
              </a:cxn>
              <a:cxn ang="0">
                <a:pos x="connsiteX1" y="connsiteY1"/>
              </a:cxn>
              <a:cxn ang="0">
                <a:pos x="connsiteX2" y="connsiteY2"/>
              </a:cxn>
            </a:cxnLst>
            <a:rect l="l" t="t" r="r" b="b"/>
            <a:pathLst>
              <a:path w="1003300" h="332317">
                <a:moveTo>
                  <a:pt x="0" y="12700"/>
                </a:moveTo>
                <a:cubicBezTo>
                  <a:pt x="227541" y="172508"/>
                  <a:pt x="455083" y="332317"/>
                  <a:pt x="622300" y="330200"/>
                </a:cubicBezTo>
                <a:cubicBezTo>
                  <a:pt x="789517" y="328083"/>
                  <a:pt x="948267" y="59267"/>
                  <a:pt x="1003300"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2209800" y="-1143000"/>
            <a:ext cx="13792200" cy="8001000"/>
          </a:xfrm>
          <a:prstGeom prst="rect">
            <a:avLst/>
          </a:prstGeom>
          <a:noFill/>
          <a:ln w="9525">
            <a:noFill/>
            <a:miter lim="800000"/>
            <a:headEnd/>
            <a:tailEnd/>
          </a:ln>
        </p:spPr>
      </p:pic>
      <p:sp>
        <p:nvSpPr>
          <p:cNvPr id="3" name="Rectangle 2"/>
          <p:cNvSpPr/>
          <p:nvPr/>
        </p:nvSpPr>
        <p:spPr>
          <a:xfrm>
            <a:off x="3657600" y="5257800"/>
            <a:ext cx="1371600" cy="4572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Click “OK”</a:t>
            </a:r>
          </a:p>
        </p:txBody>
      </p:sp>
      <p:sp>
        <p:nvSpPr>
          <p:cNvPr id="5" name="Freeform 4"/>
          <p:cNvSpPr/>
          <p:nvPr/>
        </p:nvSpPr>
        <p:spPr>
          <a:xfrm>
            <a:off x="4754033" y="3771900"/>
            <a:ext cx="808567" cy="1727200"/>
          </a:xfrm>
          <a:custGeom>
            <a:avLst/>
            <a:gdLst>
              <a:gd name="connsiteX0" fmla="*/ 287867 w 808567"/>
              <a:gd name="connsiteY0" fmla="*/ 1727200 h 1727200"/>
              <a:gd name="connsiteX1" fmla="*/ 770467 w 808567"/>
              <a:gd name="connsiteY1" fmla="*/ 1041400 h 1727200"/>
              <a:gd name="connsiteX2" fmla="*/ 59267 w 808567"/>
              <a:gd name="connsiteY2" fmla="*/ 457200 h 1727200"/>
              <a:gd name="connsiteX3" fmla="*/ 414867 w 808567"/>
              <a:gd name="connsiteY3" fmla="*/ 0 h 1727200"/>
            </a:gdLst>
            <a:ahLst/>
            <a:cxnLst>
              <a:cxn ang="0">
                <a:pos x="connsiteX0" y="connsiteY0"/>
              </a:cxn>
              <a:cxn ang="0">
                <a:pos x="connsiteX1" y="connsiteY1"/>
              </a:cxn>
              <a:cxn ang="0">
                <a:pos x="connsiteX2" y="connsiteY2"/>
              </a:cxn>
              <a:cxn ang="0">
                <a:pos x="connsiteX3" y="connsiteY3"/>
              </a:cxn>
            </a:cxnLst>
            <a:rect l="l" t="t" r="r" b="b"/>
            <a:pathLst>
              <a:path w="808567" h="1727200">
                <a:moveTo>
                  <a:pt x="287867" y="1727200"/>
                </a:moveTo>
                <a:cubicBezTo>
                  <a:pt x="548217" y="1490133"/>
                  <a:pt x="808567" y="1253067"/>
                  <a:pt x="770467" y="1041400"/>
                </a:cubicBezTo>
                <a:cubicBezTo>
                  <a:pt x="732367" y="829733"/>
                  <a:pt x="118534" y="630767"/>
                  <a:pt x="59267" y="457200"/>
                </a:cubicBezTo>
                <a:cubicBezTo>
                  <a:pt x="0" y="283633"/>
                  <a:pt x="361950" y="76200"/>
                  <a:pt x="414867" y="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2286000" y="-1143000"/>
            <a:ext cx="13944600" cy="8001000"/>
          </a:xfrm>
          <a:prstGeom prst="rect">
            <a:avLst/>
          </a:prstGeom>
          <a:noFill/>
          <a:ln w="9525">
            <a:noFill/>
            <a:miter lim="800000"/>
            <a:headEnd/>
            <a:tailEnd/>
          </a:ln>
        </p:spPr>
      </p:pic>
      <p:sp>
        <p:nvSpPr>
          <p:cNvPr id="3" name="Oval 2"/>
          <p:cNvSpPr/>
          <p:nvPr/>
        </p:nvSpPr>
        <p:spPr>
          <a:xfrm>
            <a:off x="1981200" y="914400"/>
            <a:ext cx="2514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724400" y="1066800"/>
            <a:ext cx="1143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NOTE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2362200" y="-1066800"/>
            <a:ext cx="13944600" cy="8077200"/>
          </a:xfrm>
          <a:prstGeom prst="rect">
            <a:avLst/>
          </a:prstGeom>
          <a:noFill/>
          <a:ln w="9525">
            <a:noFill/>
            <a:miter lim="800000"/>
            <a:headEnd/>
            <a:tailEnd/>
          </a:ln>
        </p:spPr>
      </p:pic>
      <p:sp>
        <p:nvSpPr>
          <p:cNvPr id="3" name="Oval 2"/>
          <p:cNvSpPr/>
          <p:nvPr/>
        </p:nvSpPr>
        <p:spPr>
          <a:xfrm>
            <a:off x="6553200" y="838200"/>
            <a:ext cx="2209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133600" y="2133600"/>
            <a:ext cx="1600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800" y="2895600"/>
            <a:ext cx="4800600" cy="6858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We will click on “Print Center-MM and select “Report of Vouchers”</a:t>
            </a:r>
          </a:p>
        </p:txBody>
      </p:sp>
      <p:sp>
        <p:nvSpPr>
          <p:cNvPr id="6" name="Freeform 5"/>
          <p:cNvSpPr/>
          <p:nvPr/>
        </p:nvSpPr>
        <p:spPr>
          <a:xfrm>
            <a:off x="6985000" y="1447800"/>
            <a:ext cx="935567" cy="1981200"/>
          </a:xfrm>
          <a:custGeom>
            <a:avLst/>
            <a:gdLst>
              <a:gd name="connsiteX0" fmla="*/ 0 w 935567"/>
              <a:gd name="connsiteY0" fmla="*/ 1981200 h 1981200"/>
              <a:gd name="connsiteX1" fmla="*/ 914400 w 935567"/>
              <a:gd name="connsiteY1" fmla="*/ 1295400 h 1981200"/>
              <a:gd name="connsiteX2" fmla="*/ 127000 w 935567"/>
              <a:gd name="connsiteY2" fmla="*/ 520700 h 1981200"/>
              <a:gd name="connsiteX3" fmla="*/ 330200 w 935567"/>
              <a:gd name="connsiteY3" fmla="*/ 0 h 1981200"/>
            </a:gdLst>
            <a:ahLst/>
            <a:cxnLst>
              <a:cxn ang="0">
                <a:pos x="connsiteX0" y="connsiteY0"/>
              </a:cxn>
              <a:cxn ang="0">
                <a:pos x="connsiteX1" y="connsiteY1"/>
              </a:cxn>
              <a:cxn ang="0">
                <a:pos x="connsiteX2" y="connsiteY2"/>
              </a:cxn>
              <a:cxn ang="0">
                <a:pos x="connsiteX3" y="connsiteY3"/>
              </a:cxn>
            </a:cxnLst>
            <a:rect l="l" t="t" r="r" b="b"/>
            <a:pathLst>
              <a:path w="935567" h="1981200">
                <a:moveTo>
                  <a:pt x="0" y="1981200"/>
                </a:moveTo>
                <a:cubicBezTo>
                  <a:pt x="446616" y="1760008"/>
                  <a:pt x="893233" y="1538817"/>
                  <a:pt x="914400" y="1295400"/>
                </a:cubicBezTo>
                <a:cubicBezTo>
                  <a:pt x="935567" y="1051983"/>
                  <a:pt x="224367" y="736600"/>
                  <a:pt x="127000" y="520700"/>
                </a:cubicBezTo>
                <a:cubicBezTo>
                  <a:pt x="29633" y="304800"/>
                  <a:pt x="309033" y="82550"/>
                  <a:pt x="330200"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733800" y="2216150"/>
            <a:ext cx="1066800" cy="692150"/>
          </a:xfrm>
          <a:custGeom>
            <a:avLst/>
            <a:gdLst>
              <a:gd name="connsiteX0" fmla="*/ 1066800 w 1066800"/>
              <a:gd name="connsiteY0" fmla="*/ 692150 h 692150"/>
              <a:gd name="connsiteX1" fmla="*/ 762000 w 1066800"/>
              <a:gd name="connsiteY1" fmla="*/ 285750 h 692150"/>
              <a:gd name="connsiteX2" fmla="*/ 876300 w 1066800"/>
              <a:gd name="connsiteY2" fmla="*/ 31750 h 692150"/>
              <a:gd name="connsiteX3" fmla="*/ 0 w 1066800"/>
              <a:gd name="connsiteY3" fmla="*/ 95250 h 692150"/>
            </a:gdLst>
            <a:ahLst/>
            <a:cxnLst>
              <a:cxn ang="0">
                <a:pos x="connsiteX0" y="connsiteY0"/>
              </a:cxn>
              <a:cxn ang="0">
                <a:pos x="connsiteX1" y="connsiteY1"/>
              </a:cxn>
              <a:cxn ang="0">
                <a:pos x="connsiteX2" y="connsiteY2"/>
              </a:cxn>
              <a:cxn ang="0">
                <a:pos x="connsiteX3" y="connsiteY3"/>
              </a:cxn>
            </a:cxnLst>
            <a:rect l="l" t="t" r="r" b="b"/>
            <a:pathLst>
              <a:path w="1066800" h="692150">
                <a:moveTo>
                  <a:pt x="1066800" y="692150"/>
                </a:moveTo>
                <a:cubicBezTo>
                  <a:pt x="930275" y="543983"/>
                  <a:pt x="793750" y="395817"/>
                  <a:pt x="762000" y="285750"/>
                </a:cubicBezTo>
                <a:cubicBezTo>
                  <a:pt x="730250" y="175683"/>
                  <a:pt x="1003300" y="63500"/>
                  <a:pt x="876300" y="31750"/>
                </a:cubicBezTo>
                <a:cubicBezTo>
                  <a:pt x="749300" y="0"/>
                  <a:pt x="374650" y="47625"/>
                  <a:pt x="0" y="9525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2286000" y="-1143000"/>
            <a:ext cx="13868400" cy="8153400"/>
          </a:xfrm>
          <a:prstGeom prst="rect">
            <a:avLst/>
          </a:prstGeom>
          <a:noFill/>
          <a:ln w="9525">
            <a:noFill/>
            <a:miter lim="800000"/>
            <a:headEnd/>
            <a:tailEnd/>
          </a:ln>
        </p:spPr>
      </p:pic>
      <p:sp>
        <p:nvSpPr>
          <p:cNvPr id="3" name="Oval 2"/>
          <p:cNvSpPr/>
          <p:nvPr/>
        </p:nvSpPr>
        <p:spPr>
          <a:xfrm>
            <a:off x="3429000" y="2819400"/>
            <a:ext cx="1600200" cy="6096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715000" y="2819400"/>
            <a:ext cx="1524000" cy="6858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76400" y="4724400"/>
            <a:ext cx="4876800" cy="533400"/>
          </a:xfrm>
          <a:prstGeom prst="rect">
            <a:avLst/>
          </a:prstGeom>
          <a:solidFill>
            <a:srgbClr val="EAF28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2060"/>
                </a:solidFill>
              </a:rPr>
              <a:t>Fill in the Date boxes and click on “Run Report”</a:t>
            </a:r>
          </a:p>
        </p:txBody>
      </p:sp>
      <p:sp>
        <p:nvSpPr>
          <p:cNvPr id="6" name="Freeform 5"/>
          <p:cNvSpPr/>
          <p:nvPr/>
        </p:nvSpPr>
        <p:spPr>
          <a:xfrm>
            <a:off x="5486400" y="3416300"/>
            <a:ext cx="1828800" cy="1308100"/>
          </a:xfrm>
          <a:custGeom>
            <a:avLst/>
            <a:gdLst>
              <a:gd name="connsiteX0" fmla="*/ 0 w 1879600"/>
              <a:gd name="connsiteY0" fmla="*/ 1270000 h 1270000"/>
              <a:gd name="connsiteX1" fmla="*/ 1638300 w 1879600"/>
              <a:gd name="connsiteY1" fmla="*/ 762000 h 1270000"/>
              <a:gd name="connsiteX2" fmla="*/ 1447800 w 1879600"/>
              <a:gd name="connsiteY2" fmla="*/ 0 h 1270000"/>
            </a:gdLst>
            <a:ahLst/>
            <a:cxnLst>
              <a:cxn ang="0">
                <a:pos x="connsiteX0" y="connsiteY0"/>
              </a:cxn>
              <a:cxn ang="0">
                <a:pos x="connsiteX1" y="connsiteY1"/>
              </a:cxn>
              <a:cxn ang="0">
                <a:pos x="connsiteX2" y="connsiteY2"/>
              </a:cxn>
            </a:cxnLst>
            <a:rect l="l" t="t" r="r" b="b"/>
            <a:pathLst>
              <a:path w="1879600" h="1270000">
                <a:moveTo>
                  <a:pt x="0" y="1270000"/>
                </a:moveTo>
                <a:cubicBezTo>
                  <a:pt x="698500" y="1121833"/>
                  <a:pt x="1397000" y="973667"/>
                  <a:pt x="1638300" y="762000"/>
                </a:cubicBezTo>
                <a:cubicBezTo>
                  <a:pt x="1879600" y="550333"/>
                  <a:pt x="1663700" y="275166"/>
                  <a:pt x="1447800" y="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2961217" y="3302000"/>
            <a:ext cx="2334683" cy="1409700"/>
          </a:xfrm>
          <a:custGeom>
            <a:avLst/>
            <a:gdLst>
              <a:gd name="connsiteX0" fmla="*/ 2334683 w 2334683"/>
              <a:gd name="connsiteY0" fmla="*/ 1409700 h 1409700"/>
              <a:gd name="connsiteX1" fmla="*/ 289983 w 2334683"/>
              <a:gd name="connsiteY1" fmla="*/ 736600 h 1409700"/>
              <a:gd name="connsiteX2" fmla="*/ 594783 w 2334683"/>
              <a:gd name="connsiteY2" fmla="*/ 0 h 1409700"/>
            </a:gdLst>
            <a:ahLst/>
            <a:cxnLst>
              <a:cxn ang="0">
                <a:pos x="connsiteX0" y="connsiteY0"/>
              </a:cxn>
              <a:cxn ang="0">
                <a:pos x="connsiteX1" y="connsiteY1"/>
              </a:cxn>
              <a:cxn ang="0">
                <a:pos x="connsiteX2" y="connsiteY2"/>
              </a:cxn>
            </a:cxnLst>
            <a:rect l="l" t="t" r="r" b="b"/>
            <a:pathLst>
              <a:path w="2334683" h="1409700">
                <a:moveTo>
                  <a:pt x="2334683" y="1409700"/>
                </a:moveTo>
                <a:cubicBezTo>
                  <a:pt x="1457324" y="1190625"/>
                  <a:pt x="579966" y="971550"/>
                  <a:pt x="289983" y="736600"/>
                </a:cubicBezTo>
                <a:cubicBezTo>
                  <a:pt x="0" y="501650"/>
                  <a:pt x="594783" y="0"/>
                  <a:pt x="594783" y="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Oval 7"/>
          <p:cNvSpPr/>
          <p:nvPr/>
        </p:nvSpPr>
        <p:spPr>
          <a:xfrm>
            <a:off x="7086600" y="4572000"/>
            <a:ext cx="1295400" cy="6096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184900" y="5194300"/>
            <a:ext cx="1587500" cy="759883"/>
          </a:xfrm>
          <a:custGeom>
            <a:avLst/>
            <a:gdLst>
              <a:gd name="connsiteX0" fmla="*/ 0 w 1587500"/>
              <a:gd name="connsiteY0" fmla="*/ 63500 h 759883"/>
              <a:gd name="connsiteX1" fmla="*/ 1054100 w 1587500"/>
              <a:gd name="connsiteY1" fmla="*/ 749300 h 759883"/>
              <a:gd name="connsiteX2" fmla="*/ 1587500 w 1587500"/>
              <a:gd name="connsiteY2" fmla="*/ 0 h 759883"/>
            </a:gdLst>
            <a:ahLst/>
            <a:cxnLst>
              <a:cxn ang="0">
                <a:pos x="connsiteX0" y="connsiteY0"/>
              </a:cxn>
              <a:cxn ang="0">
                <a:pos x="connsiteX1" y="connsiteY1"/>
              </a:cxn>
              <a:cxn ang="0">
                <a:pos x="connsiteX2" y="connsiteY2"/>
              </a:cxn>
            </a:cxnLst>
            <a:rect l="l" t="t" r="r" b="b"/>
            <a:pathLst>
              <a:path w="1587500" h="759883">
                <a:moveTo>
                  <a:pt x="0" y="63500"/>
                </a:moveTo>
                <a:cubicBezTo>
                  <a:pt x="394758" y="411691"/>
                  <a:pt x="789517" y="759883"/>
                  <a:pt x="1054100" y="749300"/>
                </a:cubicBezTo>
                <a:cubicBezTo>
                  <a:pt x="1318683" y="738717"/>
                  <a:pt x="1507067" y="118533"/>
                  <a:pt x="1587500" y="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752600" y="-1143000"/>
            <a:ext cx="12649200" cy="8001000"/>
          </a:xfrm>
          <a:prstGeom prst="rect">
            <a:avLst/>
          </a:prstGeom>
          <a:noFill/>
          <a:ln w="9525">
            <a:noFill/>
            <a:miter lim="800000"/>
            <a:headEnd/>
            <a:tailEnd/>
          </a:ln>
        </p:spPr>
      </p:pic>
      <p:sp>
        <p:nvSpPr>
          <p:cNvPr id="3" name="Rectangle 2"/>
          <p:cNvSpPr/>
          <p:nvPr/>
        </p:nvSpPr>
        <p:spPr>
          <a:xfrm>
            <a:off x="609600" y="5181600"/>
            <a:ext cx="7696200" cy="7620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You can save or open.  I prefer to open then save to assembly voucher file folder later. The program will generate a Document  in PDF Format.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600200" y="-1219200"/>
            <a:ext cx="12420600" cy="8229600"/>
          </a:xfrm>
          <a:prstGeom prst="rect">
            <a:avLst/>
          </a:prstGeom>
          <a:noFill/>
          <a:ln w="9525">
            <a:noFill/>
            <a:miter lim="800000"/>
            <a:headEnd/>
            <a:tailEnd/>
          </a:ln>
        </p:spPr>
      </p:pic>
      <p:sp>
        <p:nvSpPr>
          <p:cNvPr id="3" name="Right Arrow 2"/>
          <p:cNvSpPr/>
          <p:nvPr/>
        </p:nvSpPr>
        <p:spPr>
          <a:xfrm>
            <a:off x="4267200" y="5943600"/>
            <a:ext cx="8382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76600" y="4038600"/>
            <a:ext cx="1295400" cy="261610"/>
          </a:xfrm>
          <a:prstGeom prst="rect">
            <a:avLst/>
          </a:prstGeom>
          <a:noFill/>
          <a:ln w="31750">
            <a:solidFill>
              <a:srgbClr val="FF0000"/>
            </a:solidFill>
          </a:ln>
        </p:spPr>
        <p:txBody>
          <a:bodyPr wrap="square" rtlCol="0">
            <a:spAutoFit/>
          </a:bodyPr>
          <a:lstStyle/>
          <a:p>
            <a:r>
              <a:rPr lang="en-US" sz="1100" dirty="0"/>
              <a:t>Or Semi Annual</a:t>
            </a:r>
          </a:p>
        </p:txBody>
      </p:sp>
      <p:sp>
        <p:nvSpPr>
          <p:cNvPr id="5" name="TextBox 4"/>
          <p:cNvSpPr txBox="1"/>
          <p:nvPr/>
        </p:nvSpPr>
        <p:spPr>
          <a:xfrm>
            <a:off x="5257800" y="4343400"/>
            <a:ext cx="1600200" cy="261610"/>
          </a:xfrm>
          <a:prstGeom prst="rect">
            <a:avLst/>
          </a:prstGeom>
          <a:noFill/>
          <a:ln w="31750">
            <a:solidFill>
              <a:srgbClr val="FF0000"/>
            </a:solidFill>
          </a:ln>
        </p:spPr>
        <p:txBody>
          <a:bodyPr wrap="square" rtlCol="0">
            <a:spAutoFit/>
          </a:bodyPr>
          <a:lstStyle/>
          <a:p>
            <a:r>
              <a:rPr lang="en-US" sz="1100" dirty="0"/>
              <a:t>Fraternal – Jul to Jun</a:t>
            </a:r>
          </a:p>
        </p:txBody>
      </p:sp>
      <p:sp>
        <p:nvSpPr>
          <p:cNvPr id="6" name="Oval 5"/>
          <p:cNvSpPr/>
          <p:nvPr/>
        </p:nvSpPr>
        <p:spPr>
          <a:xfrm>
            <a:off x="381000" y="1600200"/>
            <a:ext cx="1676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1752600" y="-762000"/>
            <a:ext cx="12496800" cy="6553200"/>
          </a:xfrm>
          <a:prstGeom prst="rect">
            <a:avLst/>
          </a:prstGeom>
          <a:noFill/>
          <a:ln w="9525">
            <a:noFill/>
            <a:miter lim="800000"/>
            <a:headEnd/>
            <a:tailEnd/>
          </a:ln>
        </p:spPr>
      </p:pic>
      <p:sp>
        <p:nvSpPr>
          <p:cNvPr id="3" name="Rectangle 2"/>
          <p:cNvSpPr/>
          <p:nvPr/>
        </p:nvSpPr>
        <p:spPr>
          <a:xfrm>
            <a:off x="0" y="5715000"/>
            <a:ext cx="9144000" cy="11430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You can save the document to your computer by File tab. You will need to print 2 copies of this document. Sign, give to Faithful Navigator to Sign, then give both copies to the Purser to Sign. He will keep one copy for his records and return one copy to you for the assembly record.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2438400"/>
            <a:ext cx="8229600" cy="1905000"/>
          </a:xfrm>
        </p:spPr>
        <p:txBody>
          <a:bodyPr>
            <a:noAutofit/>
          </a:bodyPr>
          <a:lstStyle/>
          <a:p>
            <a:pPr algn="ctr"/>
            <a:r>
              <a:rPr lang="en-US" dirty="0"/>
              <a:t>This has been an overview of Assembly Accounting </a:t>
            </a:r>
          </a:p>
        </p:txBody>
      </p:sp>
      <p:sp>
        <p:nvSpPr>
          <p:cNvPr id="3" name="Subtitle 2"/>
          <p:cNvSpPr>
            <a:spLocks noGrp="1"/>
          </p:cNvSpPr>
          <p:nvPr>
            <p:ph type="subTitle" idx="1"/>
          </p:nvPr>
        </p:nvSpPr>
        <p:spPr>
          <a:xfrm>
            <a:off x="1295400" y="5638800"/>
            <a:ext cx="6400800" cy="1143000"/>
          </a:xfrm>
        </p:spPr>
        <p:txBody>
          <a:bodyPr/>
          <a:lstStyle/>
          <a:p>
            <a:pPr algn="ctr"/>
            <a:r>
              <a:rPr lang="en-US" dirty="0">
                <a:solidFill>
                  <a:srgbClr val="002060"/>
                </a:solidFill>
              </a:rPr>
              <a:t>Session three will be on</a:t>
            </a:r>
          </a:p>
          <a:p>
            <a:pPr algn="ctr"/>
            <a:r>
              <a:rPr lang="en-US" dirty="0">
                <a:solidFill>
                  <a:srgbClr val="002060"/>
                </a:solidFill>
              </a:rPr>
              <a:t> Member Billing</a:t>
            </a:r>
          </a:p>
        </p:txBody>
      </p:sp>
      <p:pic>
        <p:nvPicPr>
          <p:cNvPr id="4" name="Picture 2">
            <a:extLst>
              <a:ext uri="{FF2B5EF4-FFF2-40B4-BE49-F238E27FC236}">
                <a16:creationId xmlns:a16="http://schemas.microsoft.com/office/drawing/2014/main" id="{0E865074-5561-4CE3-8D66-E721B40D69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1900" y="304800"/>
            <a:ext cx="1600200" cy="20774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133600" y="-1295400"/>
            <a:ext cx="12954000" cy="8305800"/>
          </a:xfrm>
          <a:prstGeom prst="rect">
            <a:avLst/>
          </a:prstGeom>
          <a:noFill/>
          <a:ln w="9525">
            <a:noFill/>
            <a:miter lim="800000"/>
            <a:headEnd/>
            <a:tailEnd/>
          </a:ln>
        </p:spPr>
      </p:pic>
      <p:sp>
        <p:nvSpPr>
          <p:cNvPr id="3" name="TextBox 2"/>
          <p:cNvSpPr txBox="1"/>
          <p:nvPr/>
        </p:nvSpPr>
        <p:spPr>
          <a:xfrm>
            <a:off x="228600" y="2819400"/>
            <a:ext cx="1219200" cy="2062103"/>
          </a:xfrm>
          <a:prstGeom prst="rect">
            <a:avLst/>
          </a:prstGeom>
          <a:noFill/>
          <a:ln w="31750">
            <a:solidFill>
              <a:srgbClr val="FF0000"/>
            </a:solidFill>
          </a:ln>
        </p:spPr>
        <p:txBody>
          <a:bodyPr wrap="square" rtlCol="0">
            <a:spAutoFit/>
          </a:bodyPr>
          <a:lstStyle/>
          <a:p>
            <a:r>
              <a:rPr lang="en-US" sz="1600" dirty="0"/>
              <a:t>You can choose “Use FC Address” and have payments sent to FC’s home.</a:t>
            </a:r>
          </a:p>
        </p:txBody>
      </p:sp>
      <p:cxnSp>
        <p:nvCxnSpPr>
          <p:cNvPr id="5" name="Straight Arrow Connector 4"/>
          <p:cNvCxnSpPr/>
          <p:nvPr/>
        </p:nvCxnSpPr>
        <p:spPr>
          <a:xfrm>
            <a:off x="1447800" y="2895600"/>
            <a:ext cx="33528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Left Arrow 5"/>
          <p:cNvSpPr/>
          <p:nvPr/>
        </p:nvSpPr>
        <p:spPr>
          <a:xfrm>
            <a:off x="4876800" y="5029200"/>
            <a:ext cx="9906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981200" y="-1066800"/>
            <a:ext cx="11430000" cy="8153400"/>
          </a:xfrm>
          <a:prstGeom prst="rect">
            <a:avLst/>
          </a:prstGeom>
          <a:noFill/>
          <a:ln w="9525">
            <a:noFill/>
            <a:miter lim="800000"/>
            <a:headEnd/>
            <a:tailEnd/>
          </a:ln>
        </p:spPr>
      </p:pic>
      <p:sp>
        <p:nvSpPr>
          <p:cNvPr id="3" name="Rectangle 2"/>
          <p:cNvSpPr/>
          <p:nvPr/>
        </p:nvSpPr>
        <p:spPr>
          <a:xfrm>
            <a:off x="6324600" y="2667000"/>
            <a:ext cx="2667000" cy="990600"/>
          </a:xfrm>
          <a:prstGeom prst="rect">
            <a:avLst/>
          </a:prstGeom>
          <a:solidFill>
            <a:schemeClr val="tx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500" dirty="0">
                <a:solidFill>
                  <a:schemeClr val="bg1"/>
                </a:solidFill>
              </a:rPr>
              <a:t>We have previously add all Data when we were working in Member Management.</a:t>
            </a:r>
          </a:p>
        </p:txBody>
      </p:sp>
      <p:sp>
        <p:nvSpPr>
          <p:cNvPr id="4" name="Right Brace 3"/>
          <p:cNvSpPr/>
          <p:nvPr/>
        </p:nvSpPr>
        <p:spPr>
          <a:xfrm>
            <a:off x="5867400" y="4191000"/>
            <a:ext cx="381000" cy="685800"/>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4"/>
          <p:cNvSpPr/>
          <p:nvPr/>
        </p:nvSpPr>
        <p:spPr>
          <a:xfrm>
            <a:off x="6248400" y="4114800"/>
            <a:ext cx="2590800" cy="762000"/>
          </a:xfrm>
          <a:prstGeom prst="rect">
            <a:avLst/>
          </a:prstGeom>
          <a:solidFill>
            <a:schemeClr val="tx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500" dirty="0">
                <a:solidFill>
                  <a:schemeClr val="bg1"/>
                </a:solidFill>
              </a:rPr>
              <a:t>You will need to fill in these amounts then click update</a:t>
            </a:r>
          </a:p>
        </p:txBody>
      </p:sp>
      <p:sp>
        <p:nvSpPr>
          <p:cNvPr id="6" name="Rectangle 5"/>
          <p:cNvSpPr/>
          <p:nvPr/>
        </p:nvSpPr>
        <p:spPr>
          <a:xfrm>
            <a:off x="6019800" y="5943600"/>
            <a:ext cx="2895600" cy="685800"/>
          </a:xfrm>
          <a:prstGeom prst="rect">
            <a:avLst/>
          </a:prstGeom>
          <a:solidFill>
            <a:schemeClr val="tx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500" dirty="0">
                <a:solidFill>
                  <a:schemeClr val="bg1"/>
                </a:solidFill>
              </a:rPr>
              <a:t>You can add, edit, deactivate or reactivate class.</a:t>
            </a:r>
          </a:p>
        </p:txBody>
      </p:sp>
      <p:sp>
        <p:nvSpPr>
          <p:cNvPr id="7" name="Oval 6"/>
          <p:cNvSpPr/>
          <p:nvPr/>
        </p:nvSpPr>
        <p:spPr>
          <a:xfrm>
            <a:off x="228600" y="2209800"/>
            <a:ext cx="990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28600" y="4114800"/>
            <a:ext cx="1828800" cy="11430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0000"/>
                </a:solidFill>
              </a:rPr>
              <a:t>We will now work with the accounts list. Click on Link</a:t>
            </a:r>
          </a:p>
        </p:txBody>
      </p:sp>
      <p:sp>
        <p:nvSpPr>
          <p:cNvPr id="10" name="Freeform 9"/>
          <p:cNvSpPr/>
          <p:nvPr/>
        </p:nvSpPr>
        <p:spPr>
          <a:xfrm>
            <a:off x="1181100" y="2400300"/>
            <a:ext cx="522817" cy="1676400"/>
          </a:xfrm>
          <a:custGeom>
            <a:avLst/>
            <a:gdLst>
              <a:gd name="connsiteX0" fmla="*/ 12700 w 522817"/>
              <a:gd name="connsiteY0" fmla="*/ 1676400 h 1676400"/>
              <a:gd name="connsiteX1" fmla="*/ 520700 w 522817"/>
              <a:gd name="connsiteY1" fmla="*/ 330200 h 1676400"/>
              <a:gd name="connsiteX2" fmla="*/ 0 w 522817"/>
              <a:gd name="connsiteY2" fmla="*/ 0 h 1676400"/>
            </a:gdLst>
            <a:ahLst/>
            <a:cxnLst>
              <a:cxn ang="0">
                <a:pos x="connsiteX0" y="connsiteY0"/>
              </a:cxn>
              <a:cxn ang="0">
                <a:pos x="connsiteX1" y="connsiteY1"/>
              </a:cxn>
              <a:cxn ang="0">
                <a:pos x="connsiteX2" y="connsiteY2"/>
              </a:cxn>
            </a:cxnLst>
            <a:rect l="l" t="t" r="r" b="b"/>
            <a:pathLst>
              <a:path w="522817" h="1676400">
                <a:moveTo>
                  <a:pt x="12700" y="1676400"/>
                </a:moveTo>
                <a:cubicBezTo>
                  <a:pt x="267758" y="1143000"/>
                  <a:pt x="522817" y="609600"/>
                  <a:pt x="520700" y="330200"/>
                </a:cubicBezTo>
                <a:cubicBezTo>
                  <a:pt x="518583" y="50800"/>
                  <a:pt x="0" y="0"/>
                  <a:pt x="0"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newsflash/>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13374</TotalTime>
  <Words>1970</Words>
  <Application>Microsoft Office PowerPoint</Application>
  <PresentationFormat>On-screen Show (4:3)</PresentationFormat>
  <Paragraphs>98</Paragraphs>
  <Slides>71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Arial</vt:lpstr>
      <vt:lpstr>Calibri</vt:lpstr>
      <vt:lpstr>Lucida Sans Unicode</vt:lpstr>
      <vt:lpstr>Times New Roman</vt:lpstr>
      <vt:lpstr>Verdana</vt:lpstr>
      <vt:lpstr>Wingdings 2</vt:lpstr>
      <vt:lpstr>Wingdings 3</vt:lpstr>
      <vt:lpstr>Concourse</vt:lpstr>
      <vt:lpstr> Member Billing Assembly Accounting  for  Faithful Comptrollers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Sir Knight Godi is an “Honorary Life” member who has a Special Assessment of $5.00. He has sent in $20.00. For the system to process this amount correctly the amount must be entered through “Enter Receipts”.  The following slides will demonstrate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has been an overview of Assembly Accounting </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Member Billing and Council Accounting  for  Financial Secretaries</dc:title>
  <dc:creator>OWNER</dc:creator>
  <cp:lastModifiedBy>Robert Godi</cp:lastModifiedBy>
  <cp:revision>789</cp:revision>
  <dcterms:created xsi:type="dcterms:W3CDTF">2012-04-24T09:36:55Z</dcterms:created>
  <dcterms:modified xsi:type="dcterms:W3CDTF">2019-10-18T15:11:54Z</dcterms:modified>
</cp:coreProperties>
</file>